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32" r:id="rId2"/>
    <p:sldId id="256" r:id="rId3"/>
    <p:sldId id="329" r:id="rId4"/>
    <p:sldId id="291" r:id="rId5"/>
    <p:sldId id="284" r:id="rId6"/>
    <p:sldId id="285" r:id="rId7"/>
    <p:sldId id="277" r:id="rId8"/>
    <p:sldId id="330" r:id="rId9"/>
    <p:sldId id="278" r:id="rId10"/>
    <p:sldId id="286" r:id="rId11"/>
    <p:sldId id="279" r:id="rId12"/>
    <p:sldId id="287" r:id="rId13"/>
    <p:sldId id="280" r:id="rId14"/>
    <p:sldId id="328" r:id="rId15"/>
    <p:sldId id="281" r:id="rId16"/>
    <p:sldId id="288" r:id="rId17"/>
    <p:sldId id="282" r:id="rId18"/>
    <p:sldId id="289" r:id="rId19"/>
    <p:sldId id="283" r:id="rId20"/>
    <p:sldId id="290" r:id="rId21"/>
    <p:sldId id="292" r:id="rId22"/>
    <p:sldId id="293" r:id="rId23"/>
    <p:sldId id="333" r:id="rId24"/>
    <p:sldId id="296" r:id="rId25"/>
    <p:sldId id="297" r:id="rId26"/>
    <p:sldId id="325" r:id="rId27"/>
    <p:sldId id="326" r:id="rId28"/>
    <p:sldId id="334" r:id="rId29"/>
    <p:sldId id="299" r:id="rId30"/>
    <p:sldId id="318" r:id="rId31"/>
    <p:sldId id="322" r:id="rId32"/>
    <p:sldId id="298" r:id="rId33"/>
    <p:sldId id="303" r:id="rId34"/>
    <p:sldId id="307" r:id="rId35"/>
    <p:sldId id="308" r:id="rId36"/>
    <p:sldId id="309" r:id="rId37"/>
    <p:sldId id="331" r:id="rId38"/>
    <p:sldId id="323" r:id="rId39"/>
    <p:sldId id="32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71" autoAdjust="0"/>
  </p:normalViewPr>
  <p:slideViewPr>
    <p:cSldViewPr>
      <p:cViewPr varScale="1">
        <p:scale>
          <a:sx n="64" d="100"/>
          <a:sy n="64" d="100"/>
        </p:scale>
        <p:origin x="-13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CAC3F-D0CD-4AB6-8B17-2DA6AC76A83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314882A-0545-4861-A858-11DCE035E3D3}">
      <dgm:prSet phldrT="[Text]"/>
      <dgm:spPr/>
      <dgm:t>
        <a:bodyPr/>
        <a:lstStyle/>
        <a:p>
          <a:r>
            <a:rPr lang="en-US" dirty="0" smtClean="0"/>
            <a:t>DI</a:t>
          </a:r>
          <a:endParaRPr lang="en-US" dirty="0"/>
        </a:p>
      </dgm:t>
    </dgm:pt>
    <dgm:pt modelId="{8F74753F-1E64-4587-90B4-162644A0C60A}" type="parTrans" cxnId="{D76962EC-EE3A-44FD-9277-213307890943}">
      <dgm:prSet/>
      <dgm:spPr/>
      <dgm:t>
        <a:bodyPr/>
        <a:lstStyle/>
        <a:p>
          <a:endParaRPr lang="en-US"/>
        </a:p>
      </dgm:t>
    </dgm:pt>
    <dgm:pt modelId="{32BD6F68-8584-4242-8199-1D612D3CD19B}" type="sibTrans" cxnId="{D76962EC-EE3A-44FD-9277-213307890943}">
      <dgm:prSet/>
      <dgm:spPr/>
      <dgm:t>
        <a:bodyPr/>
        <a:lstStyle/>
        <a:p>
          <a:endParaRPr lang="en-US"/>
        </a:p>
      </dgm:t>
    </dgm:pt>
    <dgm:pt modelId="{787238D7-6214-4888-953E-5258C738E4BB}">
      <dgm:prSet phldrT="[Text]"/>
      <dgm:spPr/>
      <dgm:t>
        <a:bodyPr/>
        <a:lstStyle/>
        <a:p>
          <a:r>
            <a:rPr lang="en-US" dirty="0" smtClean="0"/>
            <a:t>ICT</a:t>
          </a:r>
          <a:endParaRPr lang="en-US" dirty="0"/>
        </a:p>
      </dgm:t>
    </dgm:pt>
    <dgm:pt modelId="{0A6CABBA-F3D9-4165-83BD-A1DA7B5F399D}" type="parTrans" cxnId="{8DC090CB-7D5C-4BD4-8B54-7D04F85FA370}">
      <dgm:prSet/>
      <dgm:spPr/>
      <dgm:t>
        <a:bodyPr/>
        <a:lstStyle/>
        <a:p>
          <a:endParaRPr lang="en-US"/>
        </a:p>
      </dgm:t>
    </dgm:pt>
    <dgm:pt modelId="{4C6702EE-1E75-4E05-A0F7-304D149CDD7E}" type="sibTrans" cxnId="{8DC090CB-7D5C-4BD4-8B54-7D04F85FA370}">
      <dgm:prSet/>
      <dgm:spPr/>
      <dgm:t>
        <a:bodyPr/>
        <a:lstStyle/>
        <a:p>
          <a:endParaRPr lang="en-US"/>
        </a:p>
      </dgm:t>
    </dgm:pt>
    <dgm:pt modelId="{D6655A9B-BE87-407B-A334-04ACA17D78B8}">
      <dgm:prSet phldrT="[Text]"/>
      <dgm:spPr/>
      <dgm:t>
        <a:bodyPr/>
        <a:lstStyle/>
        <a:p>
          <a:r>
            <a:rPr lang="en-US" dirty="0" smtClean="0"/>
            <a:t>HOT</a:t>
          </a:r>
          <a:endParaRPr lang="en-US" dirty="0"/>
        </a:p>
      </dgm:t>
    </dgm:pt>
    <dgm:pt modelId="{99D84103-B703-49C0-A448-C350624B67B3}" type="parTrans" cxnId="{570F56A3-C764-4CBB-90FD-9D1DA5619A5C}">
      <dgm:prSet/>
      <dgm:spPr/>
      <dgm:t>
        <a:bodyPr/>
        <a:lstStyle/>
        <a:p>
          <a:endParaRPr lang="en-US"/>
        </a:p>
      </dgm:t>
    </dgm:pt>
    <dgm:pt modelId="{86C89A72-0D83-41DB-8E96-7526CBB0034A}" type="sibTrans" cxnId="{570F56A3-C764-4CBB-90FD-9D1DA5619A5C}">
      <dgm:prSet/>
      <dgm:spPr/>
      <dgm:t>
        <a:bodyPr/>
        <a:lstStyle/>
        <a:p>
          <a:endParaRPr lang="en-US"/>
        </a:p>
      </dgm:t>
    </dgm:pt>
    <dgm:pt modelId="{0208B026-A737-44AA-86A4-2429CBB1AC46}" type="pres">
      <dgm:prSet presAssocID="{109CAC3F-D0CD-4AB6-8B17-2DA6AC76A83D}" presName="compositeShape" presStyleCnt="0">
        <dgm:presLayoutVars>
          <dgm:chMax val="7"/>
          <dgm:dir/>
          <dgm:resizeHandles val="exact"/>
        </dgm:presLayoutVars>
      </dgm:prSet>
      <dgm:spPr/>
    </dgm:pt>
    <dgm:pt modelId="{DB02AE6B-69D8-47DF-82EF-C455DF23A896}" type="pres">
      <dgm:prSet presAssocID="{3314882A-0545-4861-A858-11DCE035E3D3}" presName="circ1" presStyleLbl="vennNode1" presStyleIdx="0" presStyleCnt="3" custLinFactNeighborX="-9375" custLinFactNeighborY="-3125"/>
      <dgm:spPr/>
      <dgm:t>
        <a:bodyPr/>
        <a:lstStyle/>
        <a:p>
          <a:endParaRPr lang="en-US"/>
        </a:p>
      </dgm:t>
    </dgm:pt>
    <dgm:pt modelId="{F725612C-E287-4B40-8EDF-536DD9849E2F}" type="pres">
      <dgm:prSet presAssocID="{3314882A-0545-4861-A858-11DCE035E3D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4F5976-A632-4AC2-A08B-40805BE95FC1}" type="pres">
      <dgm:prSet presAssocID="{787238D7-6214-4888-953E-5258C738E4BB}" presName="circ2" presStyleLbl="vennNode1" presStyleIdx="1" presStyleCnt="3" custLinFactNeighborX="-17333"/>
      <dgm:spPr/>
      <dgm:t>
        <a:bodyPr/>
        <a:lstStyle/>
        <a:p>
          <a:endParaRPr lang="en-US"/>
        </a:p>
      </dgm:t>
    </dgm:pt>
    <dgm:pt modelId="{A4C11C08-CD61-4D6A-BB48-ED4C4F24FE56}" type="pres">
      <dgm:prSet presAssocID="{787238D7-6214-4888-953E-5258C738E4B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3FD2F-9A7B-4011-B7C7-A46DF9E30DD9}" type="pres">
      <dgm:prSet presAssocID="{D6655A9B-BE87-407B-A334-04ACA17D78B8}" presName="circ3" presStyleLbl="vennNode1" presStyleIdx="2" presStyleCnt="3" custLinFactNeighborX="11083" custLinFactNeighborY="3125"/>
      <dgm:spPr/>
      <dgm:t>
        <a:bodyPr/>
        <a:lstStyle/>
        <a:p>
          <a:endParaRPr lang="en-US"/>
        </a:p>
      </dgm:t>
    </dgm:pt>
    <dgm:pt modelId="{4CC5C0F1-361B-4FF4-9D55-192CA171C9DA}" type="pres">
      <dgm:prSet presAssocID="{D6655A9B-BE87-407B-A334-04ACA17D78B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F56A3-C764-4CBB-90FD-9D1DA5619A5C}" srcId="{109CAC3F-D0CD-4AB6-8B17-2DA6AC76A83D}" destId="{D6655A9B-BE87-407B-A334-04ACA17D78B8}" srcOrd="2" destOrd="0" parTransId="{99D84103-B703-49C0-A448-C350624B67B3}" sibTransId="{86C89A72-0D83-41DB-8E96-7526CBB0034A}"/>
    <dgm:cxn modelId="{0801E8C0-D05F-4B47-9DD1-6981F5D8CFD4}" type="presOf" srcId="{D6655A9B-BE87-407B-A334-04ACA17D78B8}" destId="{5813FD2F-9A7B-4011-B7C7-A46DF9E30DD9}" srcOrd="0" destOrd="0" presId="urn:microsoft.com/office/officeart/2005/8/layout/venn1"/>
    <dgm:cxn modelId="{56AFF7C1-2FB2-423B-92BE-243D8AAA5FC6}" type="presOf" srcId="{787238D7-6214-4888-953E-5258C738E4BB}" destId="{A4C11C08-CD61-4D6A-BB48-ED4C4F24FE56}" srcOrd="1" destOrd="0" presId="urn:microsoft.com/office/officeart/2005/8/layout/venn1"/>
    <dgm:cxn modelId="{3ADF6F70-95B0-4BBA-BFA3-234E71D1C41C}" type="presOf" srcId="{3314882A-0545-4861-A858-11DCE035E3D3}" destId="{DB02AE6B-69D8-47DF-82EF-C455DF23A896}" srcOrd="0" destOrd="0" presId="urn:microsoft.com/office/officeart/2005/8/layout/venn1"/>
    <dgm:cxn modelId="{C9396234-EE8D-4CFD-BD9F-E6E3674817A4}" type="presOf" srcId="{109CAC3F-D0CD-4AB6-8B17-2DA6AC76A83D}" destId="{0208B026-A737-44AA-86A4-2429CBB1AC46}" srcOrd="0" destOrd="0" presId="urn:microsoft.com/office/officeart/2005/8/layout/venn1"/>
    <dgm:cxn modelId="{A6DC1E91-CF4F-45C3-B446-85955D6DABEE}" type="presOf" srcId="{787238D7-6214-4888-953E-5258C738E4BB}" destId="{7E4F5976-A632-4AC2-A08B-40805BE95FC1}" srcOrd="0" destOrd="0" presId="urn:microsoft.com/office/officeart/2005/8/layout/venn1"/>
    <dgm:cxn modelId="{0B2C9698-A3A9-430F-8916-029C387C6691}" type="presOf" srcId="{D6655A9B-BE87-407B-A334-04ACA17D78B8}" destId="{4CC5C0F1-361B-4FF4-9D55-192CA171C9DA}" srcOrd="1" destOrd="0" presId="urn:microsoft.com/office/officeart/2005/8/layout/venn1"/>
    <dgm:cxn modelId="{8DC090CB-7D5C-4BD4-8B54-7D04F85FA370}" srcId="{109CAC3F-D0CD-4AB6-8B17-2DA6AC76A83D}" destId="{787238D7-6214-4888-953E-5258C738E4BB}" srcOrd="1" destOrd="0" parTransId="{0A6CABBA-F3D9-4165-83BD-A1DA7B5F399D}" sibTransId="{4C6702EE-1E75-4E05-A0F7-304D149CDD7E}"/>
    <dgm:cxn modelId="{E987B24B-A26D-46F2-96DB-C20E8EDBA3E3}" type="presOf" srcId="{3314882A-0545-4861-A858-11DCE035E3D3}" destId="{F725612C-E287-4B40-8EDF-536DD9849E2F}" srcOrd="1" destOrd="0" presId="urn:microsoft.com/office/officeart/2005/8/layout/venn1"/>
    <dgm:cxn modelId="{D76962EC-EE3A-44FD-9277-213307890943}" srcId="{109CAC3F-D0CD-4AB6-8B17-2DA6AC76A83D}" destId="{3314882A-0545-4861-A858-11DCE035E3D3}" srcOrd="0" destOrd="0" parTransId="{8F74753F-1E64-4587-90B4-162644A0C60A}" sibTransId="{32BD6F68-8584-4242-8199-1D612D3CD19B}"/>
    <dgm:cxn modelId="{42AFD6C0-3934-4D23-BEE5-5FF6FB2BFFF7}" type="presParOf" srcId="{0208B026-A737-44AA-86A4-2429CBB1AC46}" destId="{DB02AE6B-69D8-47DF-82EF-C455DF23A896}" srcOrd="0" destOrd="0" presId="urn:microsoft.com/office/officeart/2005/8/layout/venn1"/>
    <dgm:cxn modelId="{4A459A4A-3312-4C75-96E2-866E7335371B}" type="presParOf" srcId="{0208B026-A737-44AA-86A4-2429CBB1AC46}" destId="{F725612C-E287-4B40-8EDF-536DD9849E2F}" srcOrd="1" destOrd="0" presId="urn:microsoft.com/office/officeart/2005/8/layout/venn1"/>
    <dgm:cxn modelId="{488F4AEA-1A5F-48DC-B42C-42F7DAB18973}" type="presParOf" srcId="{0208B026-A737-44AA-86A4-2429CBB1AC46}" destId="{7E4F5976-A632-4AC2-A08B-40805BE95FC1}" srcOrd="2" destOrd="0" presId="urn:microsoft.com/office/officeart/2005/8/layout/venn1"/>
    <dgm:cxn modelId="{9736F31D-AA9A-469C-AE39-A944E0ED318F}" type="presParOf" srcId="{0208B026-A737-44AA-86A4-2429CBB1AC46}" destId="{A4C11C08-CD61-4D6A-BB48-ED4C4F24FE56}" srcOrd="3" destOrd="0" presId="urn:microsoft.com/office/officeart/2005/8/layout/venn1"/>
    <dgm:cxn modelId="{807372E7-3F89-4436-8EE0-8B62C4CD0C60}" type="presParOf" srcId="{0208B026-A737-44AA-86A4-2429CBB1AC46}" destId="{5813FD2F-9A7B-4011-B7C7-A46DF9E30DD9}" srcOrd="4" destOrd="0" presId="urn:microsoft.com/office/officeart/2005/8/layout/venn1"/>
    <dgm:cxn modelId="{F4D85390-6DE0-41AA-B45A-4D8FC314E220}" type="presParOf" srcId="{0208B026-A737-44AA-86A4-2429CBB1AC46}" destId="{4CC5C0F1-361B-4FF4-9D55-192CA171C9D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02AE6B-69D8-47DF-82EF-C455DF23A896}">
      <dsp:nvSpPr>
        <dsp:cNvPr id="0" name=""/>
        <dsp:cNvSpPr/>
      </dsp:nvSpPr>
      <dsp:spPr>
        <a:xfrm>
          <a:off x="1600199" y="0"/>
          <a:ext cx="2438400" cy="24384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DI</a:t>
          </a:r>
          <a:endParaRPr lang="en-US" sz="6500" kern="1200" dirty="0"/>
        </a:p>
      </dsp:txBody>
      <dsp:txXfrm>
        <a:off x="1925320" y="426720"/>
        <a:ext cx="1788160" cy="1097280"/>
      </dsp:txXfrm>
    </dsp:sp>
    <dsp:sp modelId="{7E4F5976-A632-4AC2-A08B-40805BE95FC1}">
      <dsp:nvSpPr>
        <dsp:cNvPr id="0" name=""/>
        <dsp:cNvSpPr/>
      </dsp:nvSpPr>
      <dsp:spPr>
        <a:xfrm>
          <a:off x="2286008" y="1574800"/>
          <a:ext cx="2438400" cy="2438400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ICT</a:t>
          </a:r>
          <a:endParaRPr lang="en-US" sz="6500" kern="1200" dirty="0"/>
        </a:p>
      </dsp:txBody>
      <dsp:txXfrm>
        <a:off x="3031752" y="2204720"/>
        <a:ext cx="1463040" cy="1341120"/>
      </dsp:txXfrm>
    </dsp:sp>
    <dsp:sp modelId="{5813FD2F-9A7B-4011-B7C7-A46DF9E30DD9}">
      <dsp:nvSpPr>
        <dsp:cNvPr id="0" name=""/>
        <dsp:cNvSpPr/>
      </dsp:nvSpPr>
      <dsp:spPr>
        <a:xfrm>
          <a:off x="1219191" y="1625599"/>
          <a:ext cx="2438400" cy="2438400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HOT</a:t>
          </a:r>
          <a:endParaRPr lang="en-US" sz="6500" kern="1200" dirty="0"/>
        </a:p>
      </dsp:txBody>
      <dsp:txXfrm>
        <a:off x="1448807" y="2255519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3A829-026B-4D81-8912-B4DEB98D9AA4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52225-0CD1-4697-B14B-D1AE45A802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3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0150D-A2C5-4C5C-A306-211A3E2359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5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just look at NAEP framework, you see some clear competencies to focus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0150D-A2C5-4C5C-A306-211A3E2359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6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6764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2171700" y="5862638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743700" y="5862638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524000"/>
            <a:ext cx="8229600" cy="3810000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4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2171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743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146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3067"/>
                </a:solidFill>
                <a:latin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171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743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81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erdana" pitchFamily="34" charset="0"/>
                <a:cs typeface="Lucida Sans Unicode" pitchFamily="34" charset="0"/>
              </a:defRPr>
            </a:lvl1pPr>
            <a:lvl2pPr>
              <a:defRPr sz="2400">
                <a:latin typeface="Verdana" pitchFamily="34" charset="0"/>
                <a:cs typeface="Lucida Sans Unicode" pitchFamily="34" charset="0"/>
              </a:defRPr>
            </a:lvl2pPr>
            <a:lvl3pPr>
              <a:defRPr sz="2000">
                <a:latin typeface="Verdana" pitchFamily="34" charset="0"/>
                <a:cs typeface="Lucida Sans Unicode" pitchFamily="34" charset="0"/>
              </a:defRPr>
            </a:lvl3pPr>
            <a:lvl4pPr>
              <a:defRPr sz="1800">
                <a:latin typeface="Verdana" pitchFamily="34" charset="0"/>
                <a:cs typeface="Lucida Sans Unicode" pitchFamily="34" charset="0"/>
              </a:defRPr>
            </a:lvl4pPr>
            <a:lvl5pPr>
              <a:defRPr sz="1800">
                <a:latin typeface="Verdana" pitchFamily="34" charset="0"/>
                <a:cs typeface="Lucida Sans Unicode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81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067"/>
                </a:solidFill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>
              <a:defRPr sz="3600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171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743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1">
                <a:solidFill>
                  <a:srgbClr val="003067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4639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1">
                <a:solidFill>
                  <a:srgbClr val="003067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46392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rot="5400000">
            <a:off x="2171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6743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171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743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1"/>
            <a:ext cx="5111750" cy="44196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 pitchFamily="34" charset="0"/>
              </a:defRPr>
            </a:lvl1pPr>
            <a:lvl2pPr>
              <a:defRPr sz="28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2000">
                <a:latin typeface="Verdan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1"/>
            <a:ext cx="3008313" cy="32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171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6743700" y="5895975"/>
            <a:ext cx="228600" cy="0"/>
          </a:xfrm>
          <a:prstGeom prst="line">
            <a:avLst/>
          </a:prstGeom>
          <a:ln>
            <a:solidFill>
              <a:srgbClr val="0030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1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067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85800"/>
            <a:ext cx="5486400" cy="373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9"/>
            <a:ext cx="548640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5715000"/>
            <a:ext cx="838200" cy="304800"/>
          </a:xfrm>
          <a:noFill/>
        </p:spPr>
        <p:txBody>
          <a:bodyPr/>
          <a:lstStyle>
            <a:lvl1pPr algn="l">
              <a:defRPr sz="1000" smtClean="0">
                <a:solidFill>
                  <a:srgbClr val="003067"/>
                </a:solidFill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828800" y="5748338"/>
            <a:ext cx="457200" cy="2889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3067"/>
                </a:solidFill>
                <a:latin typeface="+mn-lt"/>
                <a:cs typeface="+mn-cs"/>
              </a:defRPr>
            </a:lvl1pPr>
          </a:lstStyle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286000" y="5802313"/>
            <a:ext cx="4572000" cy="152400"/>
          </a:xfrm>
        </p:spPr>
        <p:txBody>
          <a:bodyPr/>
          <a:lstStyle>
            <a:lvl1pPr algn="ctr">
              <a:defRPr sz="700" dirty="0" smtClean="0">
                <a:solidFill>
                  <a:srgbClr val="003067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926EF-E235-4D24-BC01-484AC7F2F2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6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0"/>
            <a:ext cx="8229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0"/>
            <a:ext cx="2133600" cy="36512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16E32AD6-1E3A-421B-8954-9EF9ED2DE206}" type="datetimeFigureOut">
              <a:rPr lang="en-US" smtClean="0"/>
              <a:pPr/>
              <a:t>6/7/2013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81000" y="5562600"/>
            <a:ext cx="640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dirty="0" smtClean="0">
                <a:solidFill>
                  <a:schemeClr val="bg1"/>
                </a:solidFill>
                <a:latin typeface="Verdana" pitchFamily="34" charset="0"/>
                <a:cs typeface="+mn-cs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Corbel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rbe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nationsreportcard.gov/science_200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990600"/>
            <a:ext cx="9753600" cy="2667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Computer-Based Performance Assessments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from </a:t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NAEP and ETS 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and their relationship to the NGSS</a:t>
            </a:r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Aaron Rogat</a:t>
            </a:r>
            <a:b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Educational Testing Service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447800"/>
            <a:ext cx="4267200" cy="449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r>
              <a:rPr lang="en-US" sz="1000" dirty="0" smtClean="0"/>
              <a:t>NA</a:t>
            </a:r>
            <a:endParaRPr lang="en-US" sz="1000" dirty="0"/>
          </a:p>
          <a:p>
            <a:endParaRPr lang="en-US" sz="1000" b="1" dirty="0" smtClean="0"/>
          </a:p>
          <a:p>
            <a:endParaRPr lang="en-US" sz="1000" b="1" dirty="0"/>
          </a:p>
          <a:p>
            <a:endParaRPr lang="en-US" sz="1000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P1</a:t>
            </a:r>
            <a:r>
              <a:rPr lang="en-US" b="1" dirty="0">
                <a:solidFill>
                  <a:srgbClr val="FF0000"/>
                </a:solidFill>
              </a:rPr>
              <a:t>. Ability to pose preliminary </a:t>
            </a:r>
            <a:r>
              <a:rPr lang="en-US" b="1" dirty="0" smtClean="0">
                <a:solidFill>
                  <a:srgbClr val="FF0000"/>
                </a:solidFill>
              </a:rPr>
              <a:t>ideas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P2. Ability to design or critique </a:t>
            </a:r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="1" dirty="0">
              <a:solidFill>
                <a:srgbClr val="FF0000"/>
              </a:solidFill>
              <a:latin typeface="Times New Roman"/>
              <a:ea typeface="PMingLiU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P3. Ability to conduct </a:t>
            </a:r>
            <a:r>
              <a:rPr lang="en-US" b="1" dirty="0" smtClean="0">
                <a:solidFill>
                  <a:srgbClr val="FF0000"/>
                </a:solidFill>
              </a:rPr>
              <a:t>investigations</a:t>
            </a:r>
          </a:p>
          <a:p>
            <a:endParaRPr lang="en-US" b="1" dirty="0">
              <a:solidFill>
                <a:srgbClr val="FF0000"/>
              </a:solidFill>
              <a:latin typeface="Times New Roman"/>
              <a:ea typeface="PMingLiU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P4. Ability to interpret data and relate patterns to theoretical </a:t>
            </a:r>
            <a:r>
              <a:rPr lang="en-US" b="1" dirty="0" smtClean="0">
                <a:solidFill>
                  <a:srgbClr val="FF0000"/>
                </a:solidFill>
              </a:rPr>
              <a:t>models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P5</a:t>
            </a:r>
            <a:r>
              <a:rPr lang="en-US" b="1" dirty="0">
                <a:solidFill>
                  <a:srgbClr val="FF0000"/>
                </a:solidFill>
              </a:rPr>
              <a:t>. Ability to use evidence to make </a:t>
            </a:r>
            <a:r>
              <a:rPr lang="en-US" b="1" dirty="0" smtClean="0">
                <a:solidFill>
                  <a:srgbClr val="FF0000"/>
                </a:solidFill>
              </a:rPr>
              <a:t>conclusions</a:t>
            </a: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latin typeface="Times New Roman"/>
              <a:ea typeface="PMingLi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838200"/>
            <a:ext cx="4267200" cy="6019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>
                <a:solidFill>
                  <a:srgbClr val="FF0000"/>
                </a:solidFill>
              </a:rPr>
              <a:t>Asking Questions and Defining </a:t>
            </a:r>
            <a:r>
              <a:rPr lang="en-US" b="1" dirty="0" smtClean="0">
                <a:solidFill>
                  <a:srgbClr val="FF0000"/>
                </a:solidFill>
              </a:rPr>
              <a:t>Problems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>
                <a:solidFill>
                  <a:srgbClr val="FF0000"/>
                </a:solidFill>
              </a:rPr>
              <a:t>Developing and Using </a:t>
            </a:r>
            <a:r>
              <a:rPr lang="en-US" b="1" dirty="0" smtClean="0">
                <a:solidFill>
                  <a:srgbClr val="FF0000"/>
                </a:solidFill>
              </a:rPr>
              <a:t>Models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>
                <a:solidFill>
                  <a:srgbClr val="FF0000"/>
                </a:solidFill>
              </a:rPr>
              <a:t>Planning and Carrying Out Investigations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en-US" b="1" dirty="0">
                <a:solidFill>
                  <a:srgbClr val="FF0000"/>
                </a:solidFill>
              </a:rPr>
              <a:t>Analyzing and Interpreting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5. </a:t>
            </a:r>
            <a:r>
              <a:rPr lang="en-US" b="1" dirty="0">
                <a:solidFill>
                  <a:srgbClr val="FF0000"/>
                </a:solidFill>
              </a:rPr>
              <a:t>Using Mathematics and Computational Thinking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6. </a:t>
            </a:r>
            <a:r>
              <a:rPr lang="en-US" b="1" dirty="0">
                <a:solidFill>
                  <a:srgbClr val="FF0000"/>
                </a:solidFill>
              </a:rPr>
              <a:t>Constructing Explanations and Designing Solutions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7. </a:t>
            </a:r>
            <a:r>
              <a:rPr lang="en-US" b="1" dirty="0">
                <a:solidFill>
                  <a:srgbClr val="FF0000"/>
                </a:solidFill>
              </a:rPr>
              <a:t>Engaging in Argument from Evidence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8. </a:t>
            </a:r>
            <a:r>
              <a:rPr lang="en-US" b="1" dirty="0">
                <a:solidFill>
                  <a:srgbClr val="FF0000"/>
                </a:solidFill>
              </a:rPr>
              <a:t>Obtaining, Evaluating, and Communicating Information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Comparison to NGSS Practices</a:t>
            </a:r>
            <a:endParaRPr lang="en-US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93342" y="1066800"/>
            <a:ext cx="359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Science Inquiry Competency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84164" y="54506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8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/>
              <a:t>Subcomponents </a:t>
            </a:r>
            <a:r>
              <a:rPr lang="en-US" sz="3600" b="1" dirty="0"/>
              <a:t>of Science </a:t>
            </a:r>
            <a:r>
              <a:rPr lang="en-US" sz="3600" b="1" dirty="0" smtClean="0"/>
              <a:t>Inquiry 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P1. Ability to pose preliminary ideas</a:t>
            </a:r>
          </a:p>
          <a:p>
            <a:endParaRPr lang="en-US" b="1" dirty="0"/>
          </a:p>
          <a:p>
            <a:r>
              <a:rPr lang="en-US" b="1" dirty="0"/>
              <a:t>P1.A. Ability to pose preliminary testable questions</a:t>
            </a:r>
          </a:p>
          <a:p>
            <a:endParaRPr lang="en-US" b="1" dirty="0">
              <a:latin typeface="Times New Roman"/>
              <a:ea typeface="PMingLiU"/>
            </a:endParaRPr>
          </a:p>
          <a:p>
            <a:r>
              <a:rPr lang="en-US" b="1" dirty="0"/>
              <a:t>P1.B. Ability to pose preliminary explanations, models, or theories based on  previously learned observations or science principles </a:t>
            </a:r>
          </a:p>
          <a:p>
            <a:endParaRPr lang="en-US" b="1" dirty="0">
              <a:latin typeface="Times New Roman"/>
              <a:ea typeface="PMingLiU"/>
            </a:endParaRPr>
          </a:p>
          <a:p>
            <a:r>
              <a:rPr lang="en-US" b="1" dirty="0"/>
              <a:t>P1.C. Ability to make preliminary predictions based on  previously learned observations or science principles </a:t>
            </a:r>
          </a:p>
          <a:p>
            <a:endParaRPr lang="en-US" b="1" dirty="0"/>
          </a:p>
          <a:p>
            <a:r>
              <a:rPr lang="en-US" b="1" dirty="0"/>
              <a:t>P1.D. Ability to communicate or represent questions, explanations, models, or predictions</a:t>
            </a:r>
          </a:p>
          <a:p>
            <a:endParaRPr lang="en-US" dirty="0"/>
          </a:p>
          <a:p>
            <a:endParaRPr lang="en-US" dirty="0">
              <a:latin typeface="Times New Roman"/>
              <a:ea typeface="PMingLiU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Comparison to NGSS Practices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42672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b="1" dirty="0" smtClean="0"/>
          </a:p>
          <a:p>
            <a:endParaRPr lang="en-US" sz="1000" b="1" dirty="0" smtClean="0"/>
          </a:p>
          <a:p>
            <a:endParaRPr lang="en-US" sz="1000" b="1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P1. Ability to pose preliminary ideas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P1.A pose preliminary testable questions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P1.B. pose preliminary explanations, models, or theories based on  previously learned observations or science principles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P1.C. make preliminary predictions based on  previously learned observations or science principles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P1.D. communicate or represent questions, explanations, models, or predictions</a:t>
            </a:r>
          </a:p>
          <a:p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latin typeface="Times New Roman"/>
              <a:ea typeface="PMingLi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9171" y="1219200"/>
            <a:ext cx="42672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>
                <a:solidFill>
                  <a:srgbClr val="FF0000"/>
                </a:solidFill>
              </a:rPr>
              <a:t>Asking Questions and Defining </a:t>
            </a:r>
            <a:r>
              <a:rPr lang="en-US" b="1" dirty="0" smtClean="0">
                <a:solidFill>
                  <a:srgbClr val="FF0000"/>
                </a:solidFill>
              </a:rPr>
              <a:t>Problems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>
                <a:solidFill>
                  <a:srgbClr val="FF0000"/>
                </a:solidFill>
              </a:rPr>
              <a:t>Developing and Using </a:t>
            </a:r>
            <a:r>
              <a:rPr lang="en-US" b="1" dirty="0" smtClean="0">
                <a:solidFill>
                  <a:srgbClr val="FF0000"/>
                </a:solidFill>
              </a:rPr>
              <a:t>Models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Practice </a:t>
            </a:r>
            <a:r>
              <a:rPr lang="en-US" b="1" dirty="0" smtClean="0">
                <a:solidFill>
                  <a:srgbClr val="FF0000"/>
                </a:solidFill>
              </a:rPr>
              <a:t>8. </a:t>
            </a:r>
            <a:r>
              <a:rPr lang="en-US" b="1" dirty="0">
                <a:solidFill>
                  <a:srgbClr val="FF0000"/>
                </a:solidFill>
              </a:rPr>
              <a:t>Obtaining, Evaluating, and </a:t>
            </a:r>
            <a:r>
              <a:rPr lang="en-US" b="1" u="sng" dirty="0">
                <a:solidFill>
                  <a:srgbClr val="FF0000"/>
                </a:solidFill>
              </a:rPr>
              <a:t>Communicating</a:t>
            </a:r>
            <a:r>
              <a:rPr lang="en-US" b="1" dirty="0">
                <a:solidFill>
                  <a:srgbClr val="FF0000"/>
                </a:solidFill>
              </a:rPr>
              <a:t> Information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229100" y="3505200"/>
            <a:ext cx="419102" cy="3810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962400" y="2057400"/>
            <a:ext cx="685800" cy="228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962401" y="2743200"/>
            <a:ext cx="685800" cy="1143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5029" y="868180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Science Inquiry Competency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4164" y="889135"/>
            <a:ext cx="70243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1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Subcomponents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of Science Inquiry</a:t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066800"/>
            <a:ext cx="8382000" cy="4876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FF0000"/>
                </a:solidFill>
              </a:rPr>
              <a:t>P2. Ability to design or critique investigations</a:t>
            </a:r>
          </a:p>
          <a:p>
            <a:endParaRPr lang="en-US" sz="1700" b="1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r>
              <a:rPr lang="en-US" sz="2900" b="1" dirty="0"/>
              <a:t>P2.A. Ability to identify </a:t>
            </a:r>
            <a:r>
              <a:rPr lang="en-US" sz="2900" b="1" dirty="0" smtClean="0"/>
              <a:t>variables</a:t>
            </a:r>
          </a:p>
          <a:p>
            <a:endParaRPr lang="en-US" sz="1700" b="1" dirty="0">
              <a:latin typeface="Times New Roman"/>
              <a:ea typeface="PMingLiU"/>
            </a:endParaRPr>
          </a:p>
          <a:p>
            <a:r>
              <a:rPr lang="en-US" sz="2900" b="1" dirty="0"/>
              <a:t>P2.B. Ability to identify or construct </a:t>
            </a:r>
            <a:r>
              <a:rPr lang="en-US" sz="2900" b="1" dirty="0" smtClean="0"/>
              <a:t>hypotheses</a:t>
            </a:r>
          </a:p>
          <a:p>
            <a:endParaRPr lang="en-US" sz="1900" b="1" dirty="0">
              <a:latin typeface="Times New Roman"/>
              <a:ea typeface="PMingLiU"/>
            </a:endParaRPr>
          </a:p>
          <a:p>
            <a:r>
              <a:rPr lang="en-US" sz="2900" b="1" dirty="0"/>
              <a:t>P2.C. Ability to design an investigation (e.g., a fair test) </a:t>
            </a:r>
          </a:p>
          <a:p>
            <a:endParaRPr lang="en-US" sz="1700" b="1" dirty="0">
              <a:latin typeface="Times New Roman"/>
              <a:ea typeface="PMingLiU"/>
            </a:endParaRPr>
          </a:p>
          <a:p>
            <a:r>
              <a:rPr lang="en-US" sz="2900" b="1" dirty="0"/>
              <a:t>P2.D. Ability to critique a design of an investigation (e.g., a fair test)</a:t>
            </a:r>
          </a:p>
          <a:p>
            <a:endParaRPr lang="en-US" sz="1700" b="1" dirty="0">
              <a:latin typeface="Times New Roman"/>
              <a:ea typeface="PMingLiU"/>
            </a:endParaRPr>
          </a:p>
          <a:p>
            <a:r>
              <a:rPr lang="en-US" sz="2900" b="1" dirty="0"/>
              <a:t>P2.E. Ability to communicate (written, oral, or graphic) a design of a scientific </a:t>
            </a:r>
            <a:r>
              <a:rPr lang="en-US" sz="2900" b="1" dirty="0" smtClean="0"/>
              <a:t>investigation</a:t>
            </a:r>
            <a:endParaRPr lang="en-US" sz="2900" b="1" dirty="0"/>
          </a:p>
          <a:p>
            <a:endParaRPr lang="en-US" sz="1700" b="1" dirty="0"/>
          </a:p>
          <a:p>
            <a:r>
              <a:rPr lang="en-US" sz="2900" b="1" dirty="0"/>
              <a:t>P2.F. Ability to communicate (written, oral, or graphic) a critique of a scientific investigation</a:t>
            </a:r>
            <a:endParaRPr lang="en-US" sz="2900" b="1" dirty="0">
              <a:latin typeface="Times New Roman"/>
              <a:ea typeface="PMingLiU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7457"/>
            <a:ext cx="4267200" cy="395514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P2</a:t>
            </a:r>
            <a:r>
              <a:rPr lang="en-US" sz="2000" b="1" dirty="0">
                <a:solidFill>
                  <a:srgbClr val="FF0000"/>
                </a:solidFill>
              </a:rPr>
              <a:t>. Ability to design or critique </a:t>
            </a:r>
            <a:r>
              <a:rPr lang="en-US" sz="2000" b="1" dirty="0" smtClean="0">
                <a:solidFill>
                  <a:srgbClr val="FF0000"/>
                </a:solidFill>
              </a:rPr>
              <a:t>investigations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P2.A. Ability to identify variables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P2.B</a:t>
            </a:r>
            <a:r>
              <a:rPr lang="en-US" sz="1600" b="1" dirty="0">
                <a:solidFill>
                  <a:schemeClr val="tx1"/>
                </a:solidFill>
              </a:rPr>
              <a:t>. Ability to identify or construct hypotheses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P2.C. design </a:t>
            </a:r>
            <a:r>
              <a:rPr lang="en-US" sz="1600" b="1" dirty="0">
                <a:solidFill>
                  <a:schemeClr val="tx1"/>
                </a:solidFill>
              </a:rPr>
              <a:t>an </a:t>
            </a:r>
            <a:r>
              <a:rPr lang="en-US" sz="1600" b="1" dirty="0" smtClean="0">
                <a:solidFill>
                  <a:schemeClr val="tx1"/>
                </a:solidFill>
              </a:rPr>
              <a:t>investigation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P2.D. critique </a:t>
            </a:r>
            <a:r>
              <a:rPr lang="en-US" sz="1600" b="1" dirty="0">
                <a:solidFill>
                  <a:schemeClr val="tx1"/>
                </a:solidFill>
              </a:rPr>
              <a:t>a design of an </a:t>
            </a:r>
            <a:r>
              <a:rPr lang="en-US" sz="1600" b="1" dirty="0" smtClean="0">
                <a:solidFill>
                  <a:schemeClr val="tx1"/>
                </a:solidFill>
              </a:rPr>
              <a:t>investigation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P2.E. communicate a </a:t>
            </a:r>
            <a:r>
              <a:rPr lang="en-US" sz="1600" b="1" dirty="0">
                <a:solidFill>
                  <a:schemeClr val="tx1"/>
                </a:solidFill>
              </a:rPr>
              <a:t>design of a scientific </a:t>
            </a:r>
            <a:r>
              <a:rPr lang="en-US" sz="1600" b="1" dirty="0" smtClean="0">
                <a:solidFill>
                  <a:schemeClr val="tx1"/>
                </a:solidFill>
              </a:rPr>
              <a:t>investigation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P2.F. communicate a </a:t>
            </a:r>
            <a:r>
              <a:rPr lang="en-US" sz="1600" b="1" dirty="0">
                <a:solidFill>
                  <a:schemeClr val="tx1"/>
                </a:solidFill>
              </a:rPr>
              <a:t>critique of a scientific </a:t>
            </a:r>
            <a:r>
              <a:rPr lang="en-US" sz="1600" b="1" dirty="0" smtClean="0">
                <a:solidFill>
                  <a:schemeClr val="tx1"/>
                </a:solidFill>
              </a:rPr>
              <a:t>investigation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sz="2000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latin typeface="Times New Roman"/>
              <a:ea typeface="PMingLi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607457"/>
            <a:ext cx="4267200" cy="39551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</a:rPr>
              <a:t>Practice </a:t>
            </a:r>
            <a:r>
              <a:rPr lang="en-US" b="1" dirty="0">
                <a:solidFill>
                  <a:srgbClr val="FF0000"/>
                </a:solidFill>
              </a:rPr>
              <a:t>3 Planning and Carrying Out Investigations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Practice 8 Obtaining, Evaluating, and </a:t>
            </a:r>
            <a:r>
              <a:rPr lang="en-US" b="1" u="sng" dirty="0" smtClean="0">
                <a:solidFill>
                  <a:srgbClr val="FF0000"/>
                </a:solidFill>
              </a:rPr>
              <a:t>Communicating </a:t>
            </a:r>
            <a:r>
              <a:rPr lang="en-US" b="1" dirty="0" smtClean="0">
                <a:solidFill>
                  <a:srgbClr val="FF0000"/>
                </a:solidFill>
              </a:rPr>
              <a:t>Information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429000" y="2057400"/>
            <a:ext cx="11430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Comparison to NGSS Practices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429000" y="2057400"/>
            <a:ext cx="1143000" cy="914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81400" y="2057400"/>
            <a:ext cx="990600" cy="12954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76700" y="3200400"/>
            <a:ext cx="676730" cy="609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5930" y="1219200"/>
            <a:ext cx="359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Science Inquiry Competency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4164" y="123086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Subcomponents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of Science Inquiry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P3. Ability to conduct investigations</a:t>
            </a:r>
          </a:p>
          <a:p>
            <a:endParaRPr lang="en-US" sz="1200" b="1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r>
              <a:rPr lang="en-US" sz="2400" b="1" dirty="0"/>
              <a:t>P3.A. Ability to select appropriate tools and techniques</a:t>
            </a:r>
          </a:p>
          <a:p>
            <a:endParaRPr lang="en-US" sz="1200" b="1" dirty="0">
              <a:latin typeface="Times New Roman"/>
              <a:ea typeface="PMingLiU"/>
            </a:endParaRPr>
          </a:p>
          <a:p>
            <a:r>
              <a:rPr lang="en-US" sz="2400" b="1" dirty="0"/>
              <a:t>P3.B. Ability to use appropriate tools and techniques</a:t>
            </a:r>
          </a:p>
          <a:p>
            <a:endParaRPr lang="en-US" sz="1200" b="1" dirty="0">
              <a:latin typeface="Times New Roman"/>
              <a:ea typeface="PMingLiU"/>
            </a:endParaRPr>
          </a:p>
          <a:p>
            <a:r>
              <a:rPr lang="en-US" sz="2400" b="1" dirty="0"/>
              <a:t>P3.C. Ability to implement appropriate data collection procedures</a:t>
            </a: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600200"/>
            <a:ext cx="4267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P3. </a:t>
            </a:r>
            <a:r>
              <a:rPr lang="en-US" sz="2000" b="1" dirty="0">
                <a:solidFill>
                  <a:srgbClr val="FF0000"/>
                </a:solidFill>
              </a:rPr>
              <a:t>Ability to conduct </a:t>
            </a:r>
            <a:r>
              <a:rPr lang="en-US" sz="2000" b="1" dirty="0" smtClean="0">
                <a:solidFill>
                  <a:srgbClr val="FF0000"/>
                </a:solidFill>
              </a:rPr>
              <a:t>investigations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P3.A. select </a:t>
            </a:r>
            <a:r>
              <a:rPr lang="en-US" sz="1600" b="1" dirty="0">
                <a:solidFill>
                  <a:schemeClr val="tx1"/>
                </a:solidFill>
              </a:rPr>
              <a:t>appropriate tools and </a:t>
            </a:r>
            <a:r>
              <a:rPr lang="en-US" sz="1600" b="1" dirty="0" smtClean="0">
                <a:solidFill>
                  <a:schemeClr val="tx1"/>
                </a:solidFill>
              </a:rPr>
              <a:t>techniques</a:t>
            </a: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P3.B. use appropriate tools and techniques</a:t>
            </a:r>
          </a:p>
          <a:p>
            <a:endParaRPr lang="en-US" sz="2000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latin typeface="Times New Roman"/>
              <a:ea typeface="PMingLi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1029" y="1600200"/>
            <a:ext cx="4267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endParaRPr lang="en-US" b="1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Practice </a:t>
            </a:r>
            <a:r>
              <a:rPr lang="en-US" b="1" dirty="0">
                <a:solidFill>
                  <a:srgbClr val="FF0000"/>
                </a:solidFill>
              </a:rPr>
              <a:t>3 Planning and Carrying Out Investigations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05514" y="2590800"/>
            <a:ext cx="518886" cy="76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Comparison to NGSS Practices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8829" y="1219200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Science Inquiry Competency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23086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7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Subcomponents of Science Inquiry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3200" dirty="0">
                <a:solidFill>
                  <a:schemeClr val="tx1"/>
                </a:solidFill>
                <a:latin typeface="+mn-lt"/>
              </a:rPr>
            </a:b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762000"/>
            <a:ext cx="8001000" cy="5486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rgbClr val="FF0000"/>
                </a:solidFill>
              </a:rPr>
              <a:t>P4. Ability to interpret data and relate patterns to theoretical models</a:t>
            </a:r>
          </a:p>
          <a:p>
            <a:endParaRPr lang="en-US" sz="4200" b="1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r>
              <a:rPr lang="en-US" sz="4200" b="1" dirty="0"/>
              <a:t>P4.A. Ability to represent data (including transforming or re-representing data) to detect </a:t>
            </a:r>
            <a:r>
              <a:rPr lang="en-US" sz="4200" b="1" dirty="0" smtClean="0"/>
              <a:t>patterns…</a:t>
            </a:r>
          </a:p>
          <a:p>
            <a:endParaRPr lang="en-US" sz="4200" b="1" dirty="0">
              <a:latin typeface="Times New Roman"/>
              <a:ea typeface="PMingLiU"/>
            </a:endParaRPr>
          </a:p>
          <a:p>
            <a:r>
              <a:rPr lang="en-US" sz="4200" b="1" dirty="0"/>
              <a:t>P4.B. Ability to identify patterns in quantitative data (e.g., in tables,  graphs) </a:t>
            </a:r>
          </a:p>
          <a:p>
            <a:endParaRPr lang="en-US" sz="4200" b="1" dirty="0">
              <a:latin typeface="Times New Roman"/>
              <a:ea typeface="PMingLiU"/>
            </a:endParaRPr>
          </a:p>
          <a:p>
            <a:r>
              <a:rPr lang="en-US" sz="4200" b="1" dirty="0"/>
              <a:t>P4.C. Ability to relate patterns in quantitative data (e.g., in tables, graphs) to a hypothesis, theory, model, explanation,  or an accepted scientific principle</a:t>
            </a:r>
          </a:p>
          <a:p>
            <a:endParaRPr lang="en-US" sz="4200" b="1" dirty="0">
              <a:latin typeface="Times New Roman"/>
              <a:ea typeface="PMingLiU"/>
            </a:endParaRPr>
          </a:p>
          <a:p>
            <a:r>
              <a:rPr lang="en-US" sz="4200" b="1" dirty="0"/>
              <a:t>P4.D. Ability to identify patterns in qualitative data (e.g., observations in physical phenomena,  maps, pictures, drawings, etc.). </a:t>
            </a:r>
          </a:p>
          <a:p>
            <a:endParaRPr lang="en-US" sz="4200" b="1" dirty="0">
              <a:latin typeface="Times New Roman"/>
              <a:ea typeface="PMingLiU"/>
            </a:endParaRPr>
          </a:p>
          <a:p>
            <a:r>
              <a:rPr lang="en-US" sz="4200" b="1" dirty="0"/>
              <a:t>P4.E. Ability to relate patterns in qualitative data (e.g., observations in physical phenomena, maps, pictures, drawings, etc.) to a hypothesis, theory, model, or an accepted scientific principle </a:t>
            </a:r>
            <a:endParaRPr lang="en-US" sz="4200" b="1" dirty="0">
              <a:latin typeface="Times New Roman"/>
              <a:ea typeface="PMingLiU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0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76400"/>
            <a:ext cx="4267200" cy="400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2000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P4. Ability to interpret data and relate patterns to theoretical </a:t>
            </a:r>
            <a:r>
              <a:rPr lang="en-US" sz="2000" b="1" dirty="0" smtClean="0">
                <a:solidFill>
                  <a:srgbClr val="FF0000"/>
                </a:solidFill>
              </a:rPr>
              <a:t>models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P4.A. represent </a:t>
            </a:r>
            <a:r>
              <a:rPr lang="en-US" sz="1600" b="1" dirty="0">
                <a:solidFill>
                  <a:schemeClr val="tx1"/>
                </a:solidFill>
              </a:rPr>
              <a:t>data (including transforming or re-representing data)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P4.B. identify </a:t>
            </a:r>
            <a:r>
              <a:rPr lang="en-US" sz="1600" b="1" dirty="0">
                <a:solidFill>
                  <a:schemeClr val="tx1"/>
                </a:solidFill>
              </a:rPr>
              <a:t>patterns in quantitative </a:t>
            </a:r>
            <a:r>
              <a:rPr lang="en-US" sz="1600" b="1" dirty="0" smtClean="0">
                <a:solidFill>
                  <a:schemeClr val="tx1"/>
                </a:solidFill>
              </a:rPr>
              <a:t>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P4.C. relate </a:t>
            </a:r>
            <a:r>
              <a:rPr lang="en-US" sz="1600" b="1" dirty="0">
                <a:solidFill>
                  <a:schemeClr val="tx1"/>
                </a:solidFill>
              </a:rPr>
              <a:t>patterns in quantitative </a:t>
            </a:r>
            <a:r>
              <a:rPr lang="en-US" sz="1600" b="1" dirty="0" smtClean="0">
                <a:solidFill>
                  <a:schemeClr val="tx1"/>
                </a:solidFill>
              </a:rPr>
              <a:t>data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P4.D. identify patterns in qualitative data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P4.E. relate </a:t>
            </a:r>
            <a:r>
              <a:rPr lang="en-US" sz="1600" b="1" dirty="0">
                <a:solidFill>
                  <a:schemeClr val="tx1"/>
                </a:solidFill>
              </a:rPr>
              <a:t>patterns in qualitative </a:t>
            </a:r>
            <a:r>
              <a:rPr lang="en-US" sz="1600" b="1" dirty="0" smtClean="0">
                <a:solidFill>
                  <a:schemeClr val="tx1"/>
                </a:solidFill>
              </a:rPr>
              <a:t>data</a:t>
            </a:r>
            <a:endParaRPr lang="en-US" sz="1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latin typeface="Times New Roman"/>
              <a:ea typeface="PMingLi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676400"/>
            <a:ext cx="4267200" cy="400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Practice 4 Analyzing and Interpreting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</a:p>
          <a:p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Practice </a:t>
            </a:r>
            <a:r>
              <a:rPr lang="en-US" b="1" dirty="0">
                <a:solidFill>
                  <a:srgbClr val="FF0000"/>
                </a:solidFill>
              </a:rPr>
              <a:t>5 Using Mathematics and Computational Thinking </a:t>
            </a:r>
            <a:r>
              <a:rPr lang="en-US" b="1" dirty="0" smtClean="0">
                <a:solidFill>
                  <a:srgbClr val="0070C0"/>
                </a:solidFill>
              </a:rPr>
              <a:t>(additional KSA for P4 in task templates, e.g. not a focus, but is accounted for in task)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67200" y="2286000"/>
            <a:ext cx="6096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Comparison to NGSS Pra</a:t>
            </a:r>
            <a:r>
              <a:rPr lang="en-US" sz="3200" b="1" dirty="0" smtClean="0"/>
              <a:t>ctices</a:t>
            </a:r>
            <a:endParaRPr lang="en-US" sz="3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962400" y="2286000"/>
            <a:ext cx="914400" cy="13716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114800" y="2286000"/>
            <a:ext cx="762000" cy="8382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1942" y="1307068"/>
            <a:ext cx="359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Science Inquiry Competency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4560" y="1323308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Subcomponents of Science Inquiry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endParaRPr lang="en-US" b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7620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P5. Ability to use evidence to make conclusions</a:t>
            </a:r>
          </a:p>
          <a:p>
            <a:endParaRPr lang="en-US" sz="1300" b="1" dirty="0">
              <a:latin typeface="Times New Roman"/>
              <a:ea typeface="PMingLiU"/>
            </a:endParaRPr>
          </a:p>
          <a:p>
            <a:r>
              <a:rPr lang="en-US" sz="2000" b="1" dirty="0"/>
              <a:t>P5.A. Ability to use </a:t>
            </a:r>
            <a:r>
              <a:rPr lang="en-US" sz="2000" b="1" dirty="0" smtClean="0"/>
              <a:t>evidence </a:t>
            </a:r>
            <a:r>
              <a:rPr lang="en-US" sz="2000" b="1" dirty="0"/>
              <a:t>to </a:t>
            </a:r>
            <a:r>
              <a:rPr lang="en-US" sz="2000" b="1" dirty="0" smtClean="0"/>
              <a:t>support/construct </a:t>
            </a:r>
            <a:r>
              <a:rPr lang="en-US" sz="2000" b="1" dirty="0"/>
              <a:t>an explanation</a:t>
            </a:r>
          </a:p>
          <a:p>
            <a:endParaRPr lang="en-US" sz="1300" b="1" dirty="0"/>
          </a:p>
          <a:p>
            <a:r>
              <a:rPr lang="en-US" sz="2000" b="1" dirty="0"/>
              <a:t>P5.B. Ability to use </a:t>
            </a:r>
            <a:r>
              <a:rPr lang="en-US" sz="2000" b="1" dirty="0" smtClean="0"/>
              <a:t>evidence </a:t>
            </a:r>
            <a:r>
              <a:rPr lang="en-US" sz="2000" b="1" dirty="0"/>
              <a:t>to revise or refine theories or models </a:t>
            </a:r>
          </a:p>
          <a:p>
            <a:endParaRPr lang="en-US" sz="1300" b="1" dirty="0">
              <a:latin typeface="Times New Roman"/>
              <a:ea typeface="PMingLiU"/>
            </a:endParaRPr>
          </a:p>
          <a:p>
            <a:r>
              <a:rPr lang="en-US" sz="2000" b="1" dirty="0"/>
              <a:t>P5.C. Ability to use </a:t>
            </a:r>
            <a:r>
              <a:rPr lang="en-US" sz="2000" b="1" dirty="0" smtClean="0"/>
              <a:t>evidence to </a:t>
            </a:r>
            <a:r>
              <a:rPr lang="en-US" sz="2000" b="1" dirty="0"/>
              <a:t>critique explanations, theories, or models </a:t>
            </a:r>
          </a:p>
          <a:p>
            <a:endParaRPr lang="en-US" sz="1300" b="1" dirty="0">
              <a:latin typeface="Times New Roman"/>
              <a:ea typeface="PMingLiU"/>
            </a:endParaRPr>
          </a:p>
          <a:p>
            <a:r>
              <a:rPr lang="en-US" sz="2000" b="1" dirty="0"/>
              <a:t>P5.D. Ability to use </a:t>
            </a:r>
            <a:r>
              <a:rPr lang="en-US" sz="2000" b="1" dirty="0" smtClean="0"/>
              <a:t>evidence to </a:t>
            </a:r>
            <a:r>
              <a:rPr lang="en-US" sz="2000" b="1" dirty="0"/>
              <a:t>validate predictions </a:t>
            </a:r>
          </a:p>
          <a:p>
            <a:endParaRPr lang="en-US" sz="1300" b="1" dirty="0">
              <a:latin typeface="Times New Roman"/>
              <a:ea typeface="PMingLiU"/>
            </a:endParaRPr>
          </a:p>
          <a:p>
            <a:r>
              <a:rPr lang="en-US" sz="2000" b="1" dirty="0"/>
              <a:t>P5.E. Ability to use </a:t>
            </a:r>
            <a:r>
              <a:rPr lang="en-US" sz="2000" b="1" dirty="0" smtClean="0"/>
              <a:t>evidence </a:t>
            </a:r>
            <a:r>
              <a:rPr lang="en-US" sz="2000" b="1" dirty="0"/>
              <a:t>to critique predictions</a:t>
            </a:r>
          </a:p>
          <a:p>
            <a:endParaRPr lang="en-US" sz="1300" b="1" dirty="0"/>
          </a:p>
          <a:p>
            <a:r>
              <a:rPr lang="en-US" sz="2000" b="1" dirty="0"/>
              <a:t>P5.F. Ability to communicate a conclusion from a scientific investigation</a:t>
            </a:r>
          </a:p>
          <a:p>
            <a:endParaRPr lang="en-US" sz="1300" b="1" dirty="0">
              <a:latin typeface="Times New Roman"/>
              <a:ea typeface="PMingLiU"/>
            </a:endParaRPr>
          </a:p>
          <a:p>
            <a:r>
              <a:rPr lang="en-US" sz="2000" b="1" dirty="0"/>
              <a:t>P5.G. Ability to communicate a critique of a conclusion from a  scientific investigation</a:t>
            </a:r>
            <a:endParaRPr lang="en-US" sz="2000" b="1" dirty="0">
              <a:latin typeface="Times New Roman"/>
              <a:ea typeface="PMingLiU"/>
            </a:endParaRPr>
          </a:p>
          <a:p>
            <a:endParaRPr lang="en-US" sz="1600" dirty="0">
              <a:latin typeface="Times New Roman"/>
              <a:ea typeface="PMingLiU"/>
            </a:endParaRPr>
          </a:p>
          <a:p>
            <a:endParaRPr lang="en-US" sz="1600" dirty="0"/>
          </a:p>
          <a:p>
            <a:endParaRPr lang="en-US" sz="1600" dirty="0">
              <a:latin typeface="Times New Roman"/>
              <a:ea typeface="PMingLiU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07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676400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NAEP SCIENCE</a:t>
            </a:r>
          </a:p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 &amp; 2019</a:t>
            </a:r>
            <a:endParaRPr lang="en-US" sz="6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838200"/>
            <a:ext cx="4267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P5</a:t>
            </a:r>
            <a:r>
              <a:rPr lang="en-US" b="1" dirty="0">
                <a:solidFill>
                  <a:srgbClr val="FF0000"/>
                </a:solidFill>
              </a:rPr>
              <a:t>. Ability to use evidence to make </a:t>
            </a:r>
            <a:r>
              <a:rPr lang="en-US" b="1" dirty="0" smtClean="0">
                <a:solidFill>
                  <a:srgbClr val="FF0000"/>
                </a:solidFill>
              </a:rPr>
              <a:t>conclusions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P5.A. use evidence to support </a:t>
            </a:r>
            <a:r>
              <a:rPr lang="en-US" sz="1600" b="1" dirty="0">
                <a:solidFill>
                  <a:schemeClr val="tx1"/>
                </a:solidFill>
              </a:rPr>
              <a:t>or construct an explanation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P5.B. use evidence to </a:t>
            </a:r>
            <a:r>
              <a:rPr lang="en-US" sz="1600" b="1" dirty="0">
                <a:solidFill>
                  <a:schemeClr val="tx1"/>
                </a:solidFill>
              </a:rPr>
              <a:t>revise or refine theories or models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P5.C. evidence to </a:t>
            </a:r>
            <a:r>
              <a:rPr lang="en-US" sz="1600" b="1" dirty="0">
                <a:solidFill>
                  <a:schemeClr val="tx1"/>
                </a:solidFill>
              </a:rPr>
              <a:t>critique explanations, theories, or models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P5.D. use evidence </a:t>
            </a:r>
            <a:r>
              <a:rPr lang="en-US" sz="1600" b="1" dirty="0">
                <a:solidFill>
                  <a:schemeClr val="tx1"/>
                </a:solidFill>
              </a:rPr>
              <a:t>to validate predictions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P5.E. use evidence to </a:t>
            </a:r>
            <a:r>
              <a:rPr lang="en-US" sz="1600" b="1" dirty="0">
                <a:solidFill>
                  <a:schemeClr val="tx1"/>
                </a:solidFill>
              </a:rPr>
              <a:t>critique </a:t>
            </a:r>
            <a:r>
              <a:rPr lang="en-US" sz="1600" b="1" dirty="0" smtClean="0">
                <a:solidFill>
                  <a:schemeClr val="tx1"/>
                </a:solidFill>
              </a:rPr>
              <a:t>predictions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P5.F. communicate </a:t>
            </a:r>
            <a:r>
              <a:rPr lang="en-US" sz="1600" b="1" dirty="0">
                <a:solidFill>
                  <a:schemeClr val="tx1"/>
                </a:solidFill>
              </a:rPr>
              <a:t>a conclusion from a scientific investigation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P5.G. communicate </a:t>
            </a:r>
            <a:r>
              <a:rPr lang="en-US" sz="1600" b="1" dirty="0">
                <a:solidFill>
                  <a:schemeClr val="tx1"/>
                </a:solidFill>
              </a:rPr>
              <a:t>a critique of a conclusion from a  scientific investigation</a:t>
            </a:r>
            <a:endParaRPr lang="en-US" sz="1600" b="1" dirty="0">
              <a:solidFill>
                <a:schemeClr val="tx1"/>
              </a:solidFill>
              <a:latin typeface="Times New Roman"/>
              <a:ea typeface="PMingLiU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 smtClean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solidFill>
                <a:schemeClr val="bg1"/>
              </a:solidFill>
              <a:latin typeface="Times New Roman"/>
              <a:ea typeface="PMingLiU"/>
            </a:endParaRPr>
          </a:p>
          <a:p>
            <a:endParaRPr lang="en-US" dirty="0">
              <a:latin typeface="Times New Roman"/>
              <a:ea typeface="PMingLiU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838200"/>
            <a:ext cx="4267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Practice </a:t>
            </a:r>
            <a:r>
              <a:rPr lang="en-US" b="1" dirty="0">
                <a:solidFill>
                  <a:srgbClr val="FF0000"/>
                </a:solidFill>
              </a:rPr>
              <a:t>6 Constructing Explanations and Designing Solutions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Practice </a:t>
            </a:r>
            <a:r>
              <a:rPr lang="en-US" b="1" dirty="0">
                <a:solidFill>
                  <a:srgbClr val="FF0000"/>
                </a:solidFill>
              </a:rPr>
              <a:t>7 Engaging in Argument from Evidence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Practice </a:t>
            </a:r>
            <a:r>
              <a:rPr lang="en-US" b="1" dirty="0">
                <a:solidFill>
                  <a:srgbClr val="FF0000"/>
                </a:solidFill>
              </a:rPr>
              <a:t>8 Obtaining, Evaluating, and </a:t>
            </a:r>
            <a:r>
              <a:rPr lang="en-US" b="1" u="sng" dirty="0">
                <a:solidFill>
                  <a:srgbClr val="FF0000"/>
                </a:solidFill>
              </a:rPr>
              <a:t>Communicating</a:t>
            </a:r>
            <a:r>
              <a:rPr lang="en-US" b="1" dirty="0">
                <a:solidFill>
                  <a:srgbClr val="FF0000"/>
                </a:solidFill>
              </a:rPr>
              <a:t> Information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67200" y="2095500"/>
            <a:ext cx="533400" cy="3429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10000" y="2971800"/>
            <a:ext cx="990600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Comparison to NGSS Practices</a:t>
            </a:r>
            <a:endParaRPr lang="en-US" sz="32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10000" y="3771900"/>
            <a:ext cx="990600" cy="4191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10000" y="3771900"/>
            <a:ext cx="990600" cy="87630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1942" y="503266"/>
            <a:ext cx="359887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Science Inquiry Competency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2764" y="503124"/>
            <a:ext cx="702436" cy="277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NGSS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c</a:t>
            </a:r>
            <a:r>
              <a:rPr lang="en-US" sz="2400" dirty="0" smtClean="0"/>
              <a:t>ompetency </a:t>
            </a:r>
            <a:r>
              <a:rPr lang="en-US" sz="2400" dirty="0" smtClean="0"/>
              <a:t>model </a:t>
            </a:r>
            <a:r>
              <a:rPr lang="en-US" sz="2400" dirty="0" smtClean="0"/>
              <a:t>developed for the</a:t>
            </a:r>
            <a:r>
              <a:rPr lang="en-US" sz="2400" dirty="0" smtClean="0"/>
              <a:t> </a:t>
            </a:r>
            <a:r>
              <a:rPr lang="en-US" sz="2400" dirty="0" smtClean="0"/>
              <a:t>ICTs and </a:t>
            </a:r>
            <a:r>
              <a:rPr lang="en-US" sz="2400" dirty="0" smtClean="0"/>
              <a:t>HOTs will position NAEP to relate its performance assessments </a:t>
            </a:r>
            <a:r>
              <a:rPr lang="en-US" sz="2400" dirty="0" smtClean="0"/>
              <a:t>to the NGSS in </a:t>
            </a:r>
            <a:r>
              <a:rPr lang="en-US" sz="2400" dirty="0" smtClean="0"/>
              <a:t>the future.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33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Questions??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2400" dirty="0" smtClean="0"/>
              <a:t>Examples of 2009 NAEP </a:t>
            </a:r>
            <a:br>
              <a:rPr lang="en-US" sz="2400" dirty="0" smtClean="0"/>
            </a:br>
            <a:r>
              <a:rPr lang="en-US" sz="2400" dirty="0" smtClean="0"/>
              <a:t>HOTS and ICTs available at</a:t>
            </a:r>
            <a:br>
              <a:rPr lang="en-US" sz="2400" dirty="0" smtClean="0"/>
            </a:br>
            <a:r>
              <a:rPr lang="en-US" sz="2400" dirty="0">
                <a:hlinkClick r:id="rId2"/>
              </a:rPr>
              <a:t>http://nationsreportcard.gov/science_2009/</a:t>
            </a:r>
            <a:r>
              <a:rPr lang="en-US" sz="24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48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3048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Computer-based Formative and Summative Performance Assessment from ETS</a:t>
            </a: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Cognitively-Based Assessments of, as, and for Learning (CBAL)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600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Lei Liu and Aaron Rogat</a:t>
            </a:r>
            <a:b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ETS</a:t>
            </a:r>
            <a:endParaRPr lang="en-US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CBAL Background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360680" y="838200"/>
            <a:ext cx="8229600" cy="40386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Internal ETS initiative </a:t>
            </a:r>
            <a:r>
              <a:rPr lang="en-US" sz="2400" b="1" dirty="0" smtClean="0">
                <a:latin typeface="+mn-lt"/>
              </a:rPr>
              <a:t>to develop </a:t>
            </a:r>
            <a:r>
              <a:rPr lang="en-US" sz="2400" b="1" dirty="0">
                <a:latin typeface="+mn-lt"/>
              </a:rPr>
              <a:t>a model for an innovative </a:t>
            </a:r>
            <a:r>
              <a:rPr lang="en-US" sz="2400" b="1" dirty="0" smtClean="0">
                <a:latin typeface="+mn-lt"/>
              </a:rPr>
              <a:t>assessment system.</a:t>
            </a:r>
          </a:p>
          <a:p>
            <a:endParaRPr lang="en-US" sz="12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The </a:t>
            </a:r>
            <a:r>
              <a:rPr lang="en-US" sz="2400" b="1" dirty="0">
                <a:latin typeface="+mn-lt"/>
              </a:rPr>
              <a:t>assessment system is intended to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not only measure student achievement but also facilitate it </a:t>
            </a:r>
            <a:r>
              <a:rPr lang="en-US" sz="2400" b="1" dirty="0">
                <a:latin typeface="+mn-lt"/>
              </a:rPr>
              <a:t>(Bennett, </a:t>
            </a:r>
            <a:r>
              <a:rPr lang="en-US" sz="2400" b="1" dirty="0" smtClean="0">
                <a:latin typeface="+mn-lt"/>
              </a:rPr>
              <a:t>2010)</a:t>
            </a:r>
          </a:p>
          <a:p>
            <a:pPr marL="0" indent="0">
              <a:buNone/>
            </a:pPr>
            <a:endParaRPr lang="en-US" sz="12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The assessment</a:t>
            </a:r>
            <a:r>
              <a:rPr lang="en-US" sz="2400" b="1" dirty="0" smtClean="0">
                <a:latin typeface="+mn-lt"/>
              </a:rPr>
              <a:t> system is intended to have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formative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summative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computer-based assessments </a:t>
            </a:r>
            <a:r>
              <a:rPr lang="en-US" sz="2400" b="1" dirty="0" smtClean="0">
                <a:latin typeface="+mn-lt"/>
              </a:rPr>
              <a:t>aligned to the NGSS </a:t>
            </a:r>
          </a:p>
          <a:p>
            <a:pPr marL="0" indent="0">
              <a:buNone/>
            </a:pPr>
            <a:endParaRPr lang="en-US" sz="12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The assessment system is intended to have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strong competency model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underlying it</a:t>
            </a:r>
            <a:r>
              <a:rPr lang="en-US" sz="2400" b="1" dirty="0" smtClean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that </a:t>
            </a:r>
            <a:r>
              <a:rPr lang="en-US" sz="2400" b="1" dirty="0" smtClean="0">
                <a:latin typeface="+mn-lt"/>
              </a:rPr>
              <a:t>integrates learning theory and standards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8913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Under the Hood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991600" cy="5638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competency model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outlining the key knowledge, skills, abilities, and beliefs necessary to be competent within a discipline</a:t>
            </a: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dirty="0">
                <a:latin typeface="Calibri" pitchFamily="34" charset="0"/>
                <a:cs typeface="Calibri" pitchFamily="34" charset="0"/>
              </a:rPr>
              <a:t>Help to integrate learning sciences research with content standards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(TSTS and NRC framework considered at the start)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12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Hypothesized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Learning Progressions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 describe how students’ knowledge and practice change and progress over time</a:t>
            </a: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b="1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uide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the design of tasks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and scoring rubrics that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are sensitive to progress toward a desired level of proficiency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1143000"/>
            <a:ext cx="2819400" cy="990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CORE IDEAS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971800"/>
            <a:ext cx="2819400" cy="990600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PRACTICES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2971800"/>
            <a:ext cx="2819400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CROSS CUTTING CONCEPTS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257800"/>
            <a:ext cx="2819400" cy="9906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EPISTEMIC BELIEFS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METACOGNITION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5257800"/>
            <a:ext cx="2819400" cy="990600"/>
          </a:xfrm>
          <a:prstGeom prst="rect">
            <a:avLst/>
          </a:prstGeom>
          <a:solidFill>
            <a:srgbClr val="FABCFA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MOTIVATION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19400" y="2209800"/>
            <a:ext cx="14478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19650" y="2209800"/>
            <a:ext cx="135255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4038600"/>
            <a:ext cx="533400" cy="1066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72200" y="3962400"/>
            <a:ext cx="304800" cy="11430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276600" y="32766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276600" y="3657600"/>
            <a:ext cx="2552700" cy="1447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657600" y="3657600"/>
            <a:ext cx="2362200" cy="14478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505200" y="2209800"/>
            <a:ext cx="923926" cy="2895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610100" y="2209800"/>
            <a:ext cx="1409700" cy="28956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CBAL Science Competency Model</a:t>
            </a:r>
            <a:endParaRPr lang="en-US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191000" y="5753100"/>
            <a:ext cx="647700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295400"/>
            <a:ext cx="2025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*From NGSS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1066800"/>
            <a:ext cx="2819400" cy="990600"/>
          </a:xfrm>
          <a:prstGeom prst="rect">
            <a:avLst/>
          </a:prstGeom>
          <a:solidFill>
            <a:srgbClr val="92D050"/>
          </a:solidFill>
          <a:ln w="508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MODELING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819400"/>
            <a:ext cx="2819400" cy="9906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CONSTRUCTING ARGUMENTS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3600" y="2895600"/>
            <a:ext cx="2819400" cy="9906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CONSTRUCTING EXPLANATIONS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5181600"/>
            <a:ext cx="2819400" cy="9906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ENGAGING IN EMPIRICAL INVESTIGATIONS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(several practices)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5181600"/>
            <a:ext cx="2819400" cy="9906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COLLABORATION &amp; </a:t>
            </a:r>
            <a:r>
              <a:rPr lang="en-US" b="1" u="sng" dirty="0" smtClean="0"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</a:rPr>
              <a:t>COMMUNICATION</a:t>
            </a:r>
            <a:r>
              <a:rPr lang="en-US" b="1" u="sng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*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667000" y="2133600"/>
            <a:ext cx="14478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67250" y="2133600"/>
            <a:ext cx="135255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590800" y="3962400"/>
            <a:ext cx="533400" cy="106680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19800" y="3886200"/>
            <a:ext cx="304800" cy="11430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124200" y="327660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124200" y="3581400"/>
            <a:ext cx="2552700" cy="14478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05200" y="3581400"/>
            <a:ext cx="2362200" cy="144780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352800" y="2133600"/>
            <a:ext cx="923926" cy="289560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57700" y="2133600"/>
            <a:ext cx="1409700" cy="289560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Competency Model: Practices</a:t>
            </a:r>
            <a:endParaRPr lang="en-US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71600"/>
            <a:ext cx="228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*From NGSS</a:t>
            </a:r>
          </a:p>
        </p:txBody>
      </p:sp>
    </p:spTree>
    <p:extLst>
      <p:ext uri="{BB962C8B-B14F-4D97-AF65-F5344CB8AC3E}">
        <p14:creationId xmlns:p14="http://schemas.microsoft.com/office/powerpoint/2010/main" val="22652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752600"/>
            <a:ext cx="129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MATTER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1752600"/>
            <a:ext cx="129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ENERGY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3048000"/>
            <a:ext cx="129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FORCE &amp;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MOTION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105400"/>
            <a:ext cx="129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ECOLOGY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5105400"/>
            <a:ext cx="129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STRUCTURES &amp;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PROCESSES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00" y="5067300"/>
            <a:ext cx="129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EARTH SYSTEMS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(WATER)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4267200" y="20955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514600"/>
            <a:ext cx="647700" cy="457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895850" y="2514600"/>
            <a:ext cx="514350" cy="4572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1981200" y="5448300"/>
            <a:ext cx="6858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05100" y="1371600"/>
            <a:ext cx="42291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4648200"/>
            <a:ext cx="356235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1200" y="4686300"/>
            <a:ext cx="2171700" cy="1409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505200" y="4038600"/>
            <a:ext cx="685800" cy="5715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181600" y="4038600"/>
            <a:ext cx="1028700" cy="5715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52900" y="5391150"/>
            <a:ext cx="14859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52400" y="2286000"/>
            <a:ext cx="228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*From NGSS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14400" y="0"/>
            <a:ext cx="73356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Competency Model: Core Ideas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(3 Year Plan)</a:t>
            </a:r>
            <a:endParaRPr lang="en-US" sz="3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1371600"/>
            <a:ext cx="171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Physical Science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1524000" y="4724400"/>
            <a:ext cx="1379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Life Sciences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5943600" y="4736068"/>
            <a:ext cx="183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Earth &amp; Space </a:t>
            </a:r>
            <a:r>
              <a:rPr lang="en-US" b="1" dirty="0" err="1" smtClean="0"/>
              <a:t>Sci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Matter Learning Progression: </a:t>
            </a:r>
            <a:br>
              <a:rPr lang="en-US" sz="2400" b="1" dirty="0" smtClean="0"/>
            </a:br>
            <a:r>
              <a:rPr lang="en-US" sz="2400" b="1" dirty="0" smtClean="0"/>
              <a:t>Structure and Properties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26898"/>
              </p:ext>
            </p:extLst>
          </p:nvPr>
        </p:nvGraphicFramePr>
        <p:xfrm>
          <a:off x="76200" y="990600"/>
          <a:ext cx="8686799" cy="5866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134"/>
                <a:gridCol w="3440316"/>
                <a:gridCol w="3784349"/>
              </a:tblGrid>
              <a:tr h="134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1</a:t>
                      </a:r>
                    </a:p>
                    <a:p>
                      <a:r>
                        <a:rPr lang="en-US" baseline="0" dirty="0" smtClean="0"/>
                        <a:t>Continuous Macroscopic model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</a:t>
                      </a:r>
                      <a:r>
                        <a:rPr lang="en-US" baseline="0" dirty="0" smtClean="0"/>
                        <a:t>l 2</a:t>
                      </a:r>
                    </a:p>
                    <a:p>
                      <a:r>
                        <a:rPr lang="en-US" baseline="0" dirty="0" smtClean="0"/>
                        <a:t>Microscopic Continuous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5435">
                <a:tc>
                  <a:txBody>
                    <a:bodyPr/>
                    <a:lstStyle/>
                    <a:p>
                      <a:r>
                        <a:rPr lang="en-US" dirty="0" smtClean="0"/>
                        <a:t>Key words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observable macroscopic properties of liquids and solids; historical thinking;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kinds of solids and liquids; mass and volume; historical thinking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5439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Students’ mental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345"/>
            <a:ext cx="3066998" cy="160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/>
          <a:stretch/>
        </p:blipFill>
        <p:spPr bwMode="auto">
          <a:xfrm>
            <a:off x="5029200" y="3962573"/>
            <a:ext cx="3730905" cy="205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3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-152400"/>
            <a:ext cx="10439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Background: NAEP Framework</a:t>
            </a:r>
            <a:endParaRPr lang="en-US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4582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Predated NRC Framework for K-12 Science Education, but conceived while Taking Science to School (TSTS) in the works</a:t>
            </a:r>
          </a:p>
          <a:p>
            <a:endParaRPr lang="en-US" dirty="0" smtClean="0"/>
          </a:p>
          <a:p>
            <a:r>
              <a:rPr lang="en-US" dirty="0" smtClean="0"/>
              <a:t>With regard to content, Benchmarks &amp; NSES is core to the work </a:t>
            </a:r>
          </a:p>
          <a:p>
            <a:endParaRPr lang="en-US" dirty="0" smtClean="0"/>
          </a:p>
          <a:p>
            <a:r>
              <a:rPr lang="en-US" dirty="0" smtClean="0"/>
              <a:t>Framework focus on a combination of content and practice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ractices framed in the following way</a:t>
            </a:r>
          </a:p>
          <a:p>
            <a:pPr lvl="1"/>
            <a:r>
              <a:rPr lang="en-US" dirty="0" smtClean="0"/>
              <a:t>Identifying Science Principles (recalling knowledge)</a:t>
            </a:r>
          </a:p>
          <a:p>
            <a:pPr lvl="1"/>
            <a:r>
              <a:rPr lang="en-US" dirty="0" smtClean="0"/>
              <a:t>Using Science Principles (using knowledge to construct explanations &amp; predictions)</a:t>
            </a:r>
          </a:p>
          <a:p>
            <a:pPr lvl="1"/>
            <a:r>
              <a:rPr lang="en-US" dirty="0" smtClean="0"/>
              <a:t>Using Scientific Inquiry (using knowledge to validate, generate and revise knowledge)</a:t>
            </a:r>
          </a:p>
          <a:p>
            <a:pPr lvl="1"/>
            <a:r>
              <a:rPr lang="en-US" dirty="0" smtClean="0"/>
              <a:t>Using Technological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3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Matter Learning Progression: </a:t>
            </a:r>
            <a:br>
              <a:rPr lang="en-US" sz="2400" b="1" dirty="0" smtClean="0"/>
            </a:br>
            <a:r>
              <a:rPr lang="en-US" sz="2400" b="1" dirty="0" smtClean="0"/>
              <a:t>Structure and Properties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84546"/>
              </p:ext>
            </p:extLst>
          </p:nvPr>
        </p:nvGraphicFramePr>
        <p:xfrm>
          <a:off x="152401" y="914400"/>
          <a:ext cx="8839199" cy="591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3810000"/>
                <a:gridCol w="3962400"/>
              </a:tblGrid>
              <a:tr h="789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3</a:t>
                      </a:r>
                    </a:p>
                    <a:p>
                      <a:r>
                        <a:rPr lang="en-US" dirty="0" smtClean="0"/>
                        <a:t>Beginning</a:t>
                      </a:r>
                      <a:r>
                        <a:rPr lang="en-US" baseline="0" dirty="0" smtClean="0"/>
                        <a:t> Particle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</a:t>
                      </a:r>
                      <a:r>
                        <a:rPr lang="en-US" baseline="0" dirty="0" smtClean="0"/>
                        <a:t>l 4</a:t>
                      </a:r>
                    </a:p>
                    <a:p>
                      <a:r>
                        <a:rPr lang="en-US" baseline="0" dirty="0" smtClean="0"/>
                        <a:t>Particle Model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91">
                <a:tc>
                  <a:txBody>
                    <a:bodyPr/>
                    <a:lstStyle/>
                    <a:p>
                      <a:r>
                        <a:rPr lang="en-US" dirty="0" smtClean="0"/>
                        <a:t>Key words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particles with macro properties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mixing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scales, matter in matter,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particle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Particles with mass and volume; properties as a result of a collection of particles; interactions between particles; consistent application of nanoscopic level of material identity.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7243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Students’ mental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1430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79" y="3558540"/>
            <a:ext cx="2387321" cy="15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5" y="5347822"/>
            <a:ext cx="1791382" cy="143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"/>
          <a:stretch/>
        </p:blipFill>
        <p:spPr bwMode="auto">
          <a:xfrm>
            <a:off x="3019649" y="5410201"/>
            <a:ext cx="1985736" cy="139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5048"/>
            <a:ext cx="2895600" cy="208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7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Matter Learning Progression: </a:t>
            </a:r>
            <a:br>
              <a:rPr lang="en-US" sz="2400" b="1" dirty="0" smtClean="0"/>
            </a:br>
            <a:r>
              <a:rPr lang="en-US" sz="2400" b="1" dirty="0" smtClean="0"/>
              <a:t>Structure and Properties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418501"/>
              </p:ext>
            </p:extLst>
          </p:nvPr>
        </p:nvGraphicFramePr>
        <p:xfrm>
          <a:off x="2098142" y="901371"/>
          <a:ext cx="4988458" cy="5804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799"/>
                <a:gridCol w="3921659"/>
              </a:tblGrid>
              <a:tr h="7896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5</a:t>
                      </a:r>
                    </a:p>
                    <a:p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Molecular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691">
                <a:tc>
                  <a:txBody>
                    <a:bodyPr/>
                    <a:lstStyle/>
                    <a:p>
                      <a:r>
                        <a:rPr lang="en-US" dirty="0" smtClean="0"/>
                        <a:t>Key words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words: Particles with mass and volume; properties as a result of a collection of particles; interactions between particles; consistent application of nanoscopic level of material identity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77243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Students’ mental 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2400"/>
            <a:ext cx="704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19" y="3886200"/>
            <a:ext cx="2511181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First Prototype Task: Features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685800"/>
            <a:ext cx="8534400" cy="6400800"/>
          </a:xfrm>
        </p:spPr>
        <p:txBody>
          <a:bodyPr>
            <a:normAutofit fontScale="25000" lnSpcReduction="20000"/>
          </a:bodyPr>
          <a:lstStyle/>
          <a:p>
            <a:endParaRPr lang="en-US" sz="4200" b="1" dirty="0" smtClean="0">
              <a:latin typeface="+mn-lt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8000" b="1" dirty="0" smtClean="0">
                <a:latin typeface="+mn-lt"/>
                <a:cs typeface="Calibri" pitchFamily="34" charset="0"/>
              </a:rPr>
              <a:t>Based on a competency model that integrates learning theory and standards</a:t>
            </a:r>
          </a:p>
          <a:p>
            <a:pPr marL="457200" lvl="1" indent="0">
              <a:buNone/>
            </a:pPr>
            <a:endParaRPr lang="en-US" sz="8000" b="1" dirty="0" smtClean="0">
              <a:latin typeface="+mn-lt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8000" b="1" dirty="0" smtClean="0">
                <a:latin typeface="+mn-lt"/>
                <a:cs typeface="Calibri" pitchFamily="34" charset="0"/>
              </a:rPr>
              <a:t>Contextualized by a scenario to promote motivation, engagement, and sense making through application of content and multiple practices</a:t>
            </a:r>
          </a:p>
          <a:p>
            <a:pPr lvl="1">
              <a:buFont typeface="Arial" pitchFamily="34" charset="0"/>
              <a:buChar char="•"/>
            </a:pPr>
            <a:endParaRPr lang="en-US" sz="8000" b="1" dirty="0" smtClean="0">
              <a:latin typeface="+mn-lt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8000" b="1" dirty="0" smtClean="0">
                <a:latin typeface="+mn-lt"/>
                <a:cs typeface="Calibri" pitchFamily="34" charset="0"/>
              </a:rPr>
              <a:t>Provides scaffolds to promote productive engagement with content and practice and  support learning</a:t>
            </a:r>
          </a:p>
          <a:p>
            <a:pPr lvl="1">
              <a:buFont typeface="Arial" pitchFamily="34" charset="0"/>
              <a:buChar char="•"/>
            </a:pPr>
            <a:endParaRPr lang="en-US" sz="8000" b="1" dirty="0" smtClean="0">
              <a:latin typeface="+mn-lt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8000" b="1" dirty="0" smtClean="0">
                <a:latin typeface="+mn-lt"/>
                <a:cs typeface="Calibri" pitchFamily="34" charset="0"/>
              </a:rPr>
              <a:t>Uses simulations to support engagement, learning, and collect new evidence of proficiency</a:t>
            </a:r>
          </a:p>
          <a:p>
            <a:pPr lvl="1">
              <a:buFont typeface="Arial" pitchFamily="34" charset="0"/>
              <a:buChar char="•"/>
            </a:pPr>
            <a:endParaRPr lang="en-US" sz="8000" b="1" dirty="0" smtClean="0">
              <a:latin typeface="+mn-lt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8000" b="1" dirty="0" smtClean="0">
                <a:latin typeface="+mn-lt"/>
                <a:cs typeface="Calibri" pitchFamily="34" charset="0"/>
              </a:rPr>
              <a:t>Will be part of a set of tasks to increase frequency of measurement and cover more content and practice</a:t>
            </a:r>
          </a:p>
          <a:p>
            <a:pPr lvl="1">
              <a:buFont typeface="Arial" pitchFamily="34" charset="0"/>
              <a:buChar char="•"/>
            </a:pPr>
            <a:endParaRPr lang="en-US" sz="8000" b="1" dirty="0" smtClean="0">
              <a:latin typeface="+mn-lt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8000" b="1" dirty="0" smtClean="0">
                <a:latin typeface="+mn-lt"/>
                <a:cs typeface="Calibri" pitchFamily="34" charset="0"/>
              </a:rPr>
              <a:t>Will collect summarize and present student and class level data to teacher</a:t>
            </a:r>
            <a:r>
              <a:rPr lang="en-US" sz="8000" b="1" dirty="0" smtClean="0">
                <a:latin typeface="+mn-lt"/>
              </a:rPr>
              <a:t>s</a:t>
            </a:r>
          </a:p>
          <a:p>
            <a:pPr lvl="1"/>
            <a:endParaRPr lang="en-US" sz="7400" dirty="0" smtClean="0"/>
          </a:p>
          <a:p>
            <a:pPr lvl="1"/>
            <a:endParaRPr lang="en-US" sz="7400" dirty="0" smtClean="0"/>
          </a:p>
          <a:p>
            <a:pPr lvl="1"/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42393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First Prototype Task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Core idea and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Targets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One Core idea: Matter (Structure &amp; Properties</a:t>
            </a:r>
            <a:r>
              <a:rPr lang="en-US" sz="2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Change)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Two-Three Grades: 5</a:t>
            </a:r>
            <a:r>
              <a:rPr lang="en-US" sz="26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-7</a:t>
            </a:r>
            <a:r>
              <a:rPr lang="en-US" sz="2600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grade</a:t>
            </a:r>
            <a:endParaRPr lang="en-US" sz="2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Practice Targets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Modeling</a:t>
            </a:r>
            <a:endParaRPr lang="en-US" sz="2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Explanation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Argumentation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Engaging in Empirical Investigations</a:t>
            </a:r>
          </a:p>
          <a:p>
            <a:pPr lvl="2"/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Planning 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and Carrying Out Investigations </a:t>
            </a:r>
          </a:p>
          <a:p>
            <a:pPr lvl="2"/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Analyzing 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and Interpreting 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Data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22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533400"/>
            <a:ext cx="9101137" cy="114300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tabLst>
                <a:tab pos="3716338" algn="l"/>
              </a:tabLst>
            </a:pPr>
            <a:r>
              <a:rPr lang="en-US" sz="3600" b="1" dirty="0" smtClean="0"/>
              <a:t>  </a:t>
            </a:r>
            <a:r>
              <a:rPr lang="en-US" sz="31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Selected Task Feature: </a:t>
            </a:r>
            <a:br>
              <a:rPr lang="en-US" sz="31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en-US" sz="2700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Scenario-Based Context</a:t>
            </a:r>
            <a:r>
              <a:rPr lang="en-US" sz="27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US" sz="2700" b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US" sz="27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Engages </a:t>
            </a:r>
            <a:r>
              <a:rPr lang="en-US" sz="27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students in </a:t>
            </a:r>
            <a:r>
              <a:rPr lang="en-US" sz="27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solving world problem </a:t>
            </a:r>
            <a:r>
              <a:rPr lang="en-US" sz="27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n-US" sz="27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n-US" sz="27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n-US" sz="2700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endParaRPr lang="en-US" sz="2700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2" y="1455388"/>
            <a:ext cx="8435218" cy="525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3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 smtClean="0"/>
              <a:t>Selected Task Feature: Simulations</a:t>
            </a:r>
            <a:br>
              <a:rPr lang="en-US" sz="3600" b="1" dirty="0" smtClean="0"/>
            </a:b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Allows </a:t>
            </a:r>
            <a:r>
              <a:rPr lang="en-US" sz="2700" dirty="0">
                <a:solidFill>
                  <a:schemeClr val="tx1"/>
                </a:solidFill>
                <a:latin typeface="+mj-lt"/>
              </a:rPr>
              <a:t>students to </a:t>
            </a:r>
            <a:r>
              <a:rPr lang="en-US" sz="2700" dirty="0" smtClean="0">
                <a:solidFill>
                  <a:schemeClr val="tx1"/>
                </a:solidFill>
                <a:latin typeface="+mj-lt"/>
              </a:rPr>
              <a:t>demonstrate inquiry ability</a:t>
            </a:r>
            <a:r>
              <a:rPr lang="en-US" sz="27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+mj-lt"/>
              </a:rPr>
            </a:br>
            <a:r>
              <a:rPr lang="en-US" sz="27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+mj-lt"/>
              </a:rPr>
            </a:br>
            <a:endParaRPr lang="en-US" sz="27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524000"/>
            <a:ext cx="8782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Selected Task Feature</a:t>
            </a:r>
            <a:r>
              <a:rPr lang="en-US" sz="3200" dirty="0" smtClean="0"/>
              <a:t>: Scaffolds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Remind and prompt students for knowledge needed</a:t>
            </a:r>
          </a:p>
          <a:p>
            <a:r>
              <a:rPr lang="en-US" sz="2000" dirty="0" smtClean="0"/>
              <a:t>Provide </a:t>
            </a:r>
            <a:r>
              <a:rPr lang="en-US" sz="2000" dirty="0"/>
              <a:t>a pathway for students and </a:t>
            </a:r>
            <a:r>
              <a:rPr lang="en-US" sz="2000" dirty="0" smtClean="0"/>
              <a:t>outlines the </a:t>
            </a:r>
            <a:r>
              <a:rPr lang="en-US" sz="2000" dirty="0"/>
              <a:t>steps of the path </a:t>
            </a:r>
          </a:p>
          <a:p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634030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412" y="2590800"/>
            <a:ext cx="6019775" cy="351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Summative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 smtClean="0"/>
              <a:t>Also scenario-based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But provide less scaffolding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Aligned to same content and practice in the formative assessments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Provide end of unit diagnostic information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85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Future Directions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Immediate Future</a:t>
            </a:r>
          </a:p>
          <a:p>
            <a:endParaRPr lang="en-US" sz="1300" dirty="0" smtClean="0"/>
          </a:p>
          <a:p>
            <a:pPr lvl="1"/>
            <a:r>
              <a:rPr lang="en-US" dirty="0" smtClean="0"/>
              <a:t>Develop professional development materials to support use and implementation of assessments</a:t>
            </a:r>
          </a:p>
          <a:p>
            <a:pPr lvl="1"/>
            <a:endParaRPr lang="en-US" sz="1300" dirty="0" smtClean="0"/>
          </a:p>
          <a:p>
            <a:pPr lvl="1"/>
            <a:r>
              <a:rPr lang="en-US" dirty="0" smtClean="0"/>
              <a:t>Develop tasks to cover all middle school matter content</a:t>
            </a:r>
          </a:p>
          <a:p>
            <a:pPr lvl="1"/>
            <a:endParaRPr lang="en-US" sz="1400" dirty="0" smtClean="0"/>
          </a:p>
          <a:p>
            <a:pPr lvl="1"/>
            <a:r>
              <a:rPr lang="en-US" dirty="0"/>
              <a:t>Piloting, validating, and revising LPs and </a:t>
            </a:r>
            <a:r>
              <a:rPr lang="en-US" dirty="0" smtClean="0"/>
              <a:t>tasks</a:t>
            </a:r>
          </a:p>
          <a:p>
            <a:pPr lvl="1"/>
            <a:endParaRPr lang="en-US" dirty="0" smtClean="0"/>
          </a:p>
          <a:p>
            <a:r>
              <a:rPr lang="en-US" smtClean="0"/>
              <a:t>Intermediate Long–term Future</a:t>
            </a:r>
            <a:endParaRPr lang="en-US" dirty="0" smtClean="0"/>
          </a:p>
          <a:p>
            <a:endParaRPr lang="en-US" sz="1400" dirty="0" smtClean="0"/>
          </a:p>
          <a:p>
            <a:pPr lvl="1"/>
            <a:r>
              <a:rPr lang="en-US" dirty="0" smtClean="0"/>
              <a:t>Cover more content</a:t>
            </a:r>
          </a:p>
          <a:p>
            <a:pPr lvl="1"/>
            <a:r>
              <a:rPr lang="en-US" dirty="0" smtClean="0"/>
              <a:t>Cover cross-cutting themes </a:t>
            </a:r>
          </a:p>
          <a:p>
            <a:pPr lvl="1"/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3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/>
          <a:lstStyle/>
          <a:p>
            <a:r>
              <a:rPr lang="en-US" b="1" dirty="0" smtClean="0"/>
              <a:t>Questions??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722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-76200"/>
            <a:ext cx="96774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Background: 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NAEP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C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onsiders Content and Practice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"/>
          <a:stretch/>
        </p:blipFill>
        <p:spPr bwMode="auto">
          <a:xfrm>
            <a:off x="228600" y="1643709"/>
            <a:ext cx="8289274" cy="513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106269"/>
            <a:ext cx="6416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From 2009 NAEP Science Framework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73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dirty="0" smtClean="0">
                <a:ea typeface="Verdana" pitchFamily="34" charset="0"/>
                <a:cs typeface="Verdana" pitchFamily="34" charset="0"/>
              </a:rPr>
              <a:t>Background: </a:t>
            </a:r>
            <a:br>
              <a:rPr lang="en-US" sz="3600" dirty="0" smtClean="0"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ea typeface="Verdana" pitchFamily="34" charset="0"/>
                <a:cs typeface="Verdana" pitchFamily="34" charset="0"/>
              </a:rPr>
              <a:t>Task Types in NAEP Science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105400" y="16764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5486400" y="1219200"/>
            <a:ext cx="2994987" cy="64633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/>
              <a:t>MC &amp; CR items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b="1" dirty="0" smtClean="0"/>
              <a:t>Simpler Processes or Tasks</a:t>
            </a:r>
            <a:endParaRPr lang="en-US" b="1" dirty="0"/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6553200" y="4114800"/>
            <a:ext cx="2514600" cy="14773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Performance Assessment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More Complex Processes or Tasks</a:t>
            </a:r>
          </a:p>
          <a:p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019800" y="4343400"/>
            <a:ext cx="5334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152400" y="4191000"/>
            <a:ext cx="2362200" cy="147732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Performance Assessment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More Complex Processes or Tasks</a:t>
            </a:r>
          </a:p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14600" y="4267200"/>
            <a:ext cx="457199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2514600"/>
            <a:ext cx="1523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Discrete Items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4507468"/>
            <a:ext cx="1608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Hands on Tasks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44958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Interactive </a:t>
            </a:r>
          </a:p>
          <a:p>
            <a:r>
              <a:rPr lang="en-US" dirty="0" smtClean="0"/>
              <a:t>Computer-Based </a:t>
            </a:r>
          </a:p>
          <a:p>
            <a:r>
              <a:rPr lang="en-US" dirty="0" smtClean="0"/>
              <a:t>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ea typeface="Verdana" pitchFamily="34" charset="0"/>
                <a:cs typeface="Verdana" pitchFamily="34" charset="0"/>
              </a:rPr>
              <a:t>Background: </a:t>
            </a:r>
            <a:br>
              <a:rPr lang="en-US" sz="3200" dirty="0" smtClean="0"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ea typeface="Verdana" pitchFamily="34" charset="0"/>
                <a:cs typeface="Verdana" pitchFamily="34" charset="0"/>
              </a:rPr>
              <a:t>Performance Assessments in  NAEP</a:t>
            </a:r>
            <a:endParaRPr lang="en-US" sz="32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ICTs and HOTs will be administered in 2015 and 2019, but how they will be reported is yet to be determined</a:t>
            </a:r>
          </a:p>
          <a:p>
            <a:endParaRPr lang="en-US" dirty="0" smtClean="0"/>
          </a:p>
          <a:p>
            <a:r>
              <a:rPr lang="en-US" dirty="0" smtClean="0"/>
              <a:t>Have decided </a:t>
            </a:r>
            <a:r>
              <a:rPr lang="en-US" dirty="0" smtClean="0">
                <a:solidFill>
                  <a:srgbClr val="FF0000"/>
                </a:solidFill>
              </a:rPr>
              <a:t>science inquiry </a:t>
            </a:r>
            <a:r>
              <a:rPr lang="en-US" dirty="0" smtClean="0"/>
              <a:t>should be the target for measurement by ICTs and HOTs</a:t>
            </a:r>
          </a:p>
          <a:p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or 2015 and 2019 tasks will have a refined competency model of science inquiry to inform development of ICTs and HOTs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1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Competency Model for ICTs </a:t>
            </a:r>
            <a:r>
              <a:rPr lang="en-US" dirty="0" smtClean="0"/>
              <a:t>&amp;</a:t>
            </a:r>
            <a:r>
              <a:rPr lang="en-US" sz="3600" b="1" dirty="0" smtClean="0"/>
              <a:t> HOTs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a competency model?: Defined set of knowledge, skills, and abilities necessary to be proficient in science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We attempted to unpack and refine science inquiry with TSTS and its research in mind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Defining Science Inquiry for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NAEP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marL="0" lvl="3" indent="0">
              <a:buNone/>
              <a:defRPr/>
            </a:pPr>
            <a:r>
              <a:rPr lang="en-US" sz="2800" b="1" dirty="0" smtClean="0"/>
              <a:t>[Science inquiry] is a process of knowledge creation that involves</a:t>
            </a:r>
            <a:r>
              <a:rPr lang="en-US" sz="2800" b="1" i="1" dirty="0" smtClean="0"/>
              <a:t> the generation and evaluation of evidence through empirical investigation and results in the refinement of explanations, models, or theorie</a:t>
            </a:r>
            <a:r>
              <a:rPr lang="en-US" sz="2800" b="1" dirty="0" smtClean="0"/>
              <a:t>s</a:t>
            </a:r>
          </a:p>
          <a:p>
            <a:pPr marL="0" lvl="3" indent="0">
              <a:buNone/>
              <a:defRPr/>
            </a:pPr>
            <a:endParaRPr lang="en-US" sz="2800" b="1" dirty="0" smtClean="0"/>
          </a:p>
          <a:p>
            <a:pPr marL="0" lvl="3" indent="0">
              <a:buNone/>
              <a:defRPr/>
            </a:pPr>
            <a:r>
              <a:rPr lang="en-US" sz="2800" b="1" dirty="0" smtClean="0"/>
              <a:t> </a:t>
            </a:r>
            <a:r>
              <a:rPr lang="en-US" sz="2400" dirty="0" smtClean="0"/>
              <a:t>(Strand 2 of Taking Science to School</a:t>
            </a:r>
            <a:r>
              <a:rPr lang="en-US" sz="2400" smtClean="0"/>
              <a:t>, </a:t>
            </a:r>
            <a:r>
              <a:rPr lang="en-US" sz="2400" smtClean="0"/>
              <a:t>NCR, 2007</a:t>
            </a:r>
            <a:r>
              <a:rPr lang="en-US" sz="2400" dirty="0" smtClean="0"/>
              <a:t>).</a:t>
            </a:r>
          </a:p>
          <a:p>
            <a:pPr marL="1200150" lvl="3" indent="-342900">
              <a:defRPr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  <a:defRPr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  <a:defRPr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  <a:defRPr/>
            </a:pPr>
            <a:endParaRPr lang="en-US" dirty="0" smtClean="0"/>
          </a:p>
          <a:p>
            <a:pPr marL="342900" lvl="1" indent="-342900">
              <a:buFont typeface="Arial" charset="0"/>
              <a:buChar char="•"/>
              <a:defRPr/>
            </a:pPr>
            <a:endParaRPr lang="en-US" dirty="0" smtClean="0"/>
          </a:p>
          <a:p>
            <a:pPr marL="742950" lvl="2" indent="-342900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67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Main Components of </a:t>
            </a:r>
            <a:br>
              <a:rPr lang="en-US" b="1" dirty="0" smtClean="0"/>
            </a:br>
            <a:r>
              <a:rPr lang="en-US" b="1" dirty="0" smtClean="0"/>
              <a:t>Science Inquiry for NAEP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300" b="1" dirty="0">
                <a:solidFill>
                  <a:srgbClr val="FF0000"/>
                </a:solidFill>
              </a:rPr>
              <a:t>P1. Ability to pose preliminary ideas</a:t>
            </a:r>
          </a:p>
          <a:p>
            <a:pPr marL="514350" indent="-514350">
              <a:buFont typeface="+mj-lt"/>
              <a:buAutoNum type="arabicPeriod"/>
            </a:pPr>
            <a:endParaRPr lang="en-US" sz="33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300" b="1" dirty="0">
                <a:solidFill>
                  <a:srgbClr val="FF0000"/>
                </a:solidFill>
              </a:rPr>
              <a:t>P2. Ability to design or critique investigations</a:t>
            </a:r>
          </a:p>
          <a:p>
            <a:pPr marL="514350" indent="-514350">
              <a:buFont typeface="+mj-lt"/>
              <a:buAutoNum type="arabicPeriod"/>
            </a:pPr>
            <a:endParaRPr lang="en-US" sz="3300" b="1" dirty="0">
              <a:solidFill>
                <a:srgbClr val="FF0000"/>
              </a:solidFill>
              <a:latin typeface="Times New Roman"/>
              <a:ea typeface="PMingLiU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300" b="1" dirty="0">
                <a:solidFill>
                  <a:srgbClr val="FF0000"/>
                </a:solidFill>
              </a:rPr>
              <a:t>P3. Ability to conduct investigations</a:t>
            </a:r>
          </a:p>
          <a:p>
            <a:pPr marL="514350" indent="-514350">
              <a:buFont typeface="+mj-lt"/>
              <a:buAutoNum type="arabicPeriod"/>
            </a:pPr>
            <a:endParaRPr lang="en-US" sz="3300" b="1" dirty="0">
              <a:solidFill>
                <a:srgbClr val="FF0000"/>
              </a:solidFill>
              <a:latin typeface="Times New Roman"/>
              <a:ea typeface="PMingLiU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300" b="1" dirty="0">
                <a:solidFill>
                  <a:srgbClr val="FF0000"/>
                </a:solidFill>
              </a:rPr>
              <a:t>P4. Ability to interpret data and relate patterns to theoretical models</a:t>
            </a:r>
          </a:p>
          <a:p>
            <a:pPr marL="514350" indent="-514350">
              <a:buFont typeface="+mj-lt"/>
              <a:buAutoNum type="arabicPeriod"/>
            </a:pPr>
            <a:endParaRPr lang="en-US" sz="33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300" b="1" dirty="0">
                <a:solidFill>
                  <a:srgbClr val="FF0000"/>
                </a:solidFill>
              </a:rPr>
              <a:t>P5. Ability to use evidence to make conclusions</a:t>
            </a:r>
          </a:p>
          <a:p>
            <a:endParaRPr lang="en-US" dirty="0">
              <a:solidFill>
                <a:srgbClr val="FF0000"/>
              </a:solidFill>
              <a:latin typeface="Times New Roman"/>
              <a:ea typeface="PMingLiU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S_PPT_BottomArc_Publ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4137</TotalTime>
  <Words>1955</Words>
  <Application>Microsoft Office PowerPoint</Application>
  <PresentationFormat>On-screen Show (4:3)</PresentationFormat>
  <Paragraphs>514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ETS_PPT_BottomArc_Public</vt:lpstr>
      <vt:lpstr>PowerPoint Presentation</vt:lpstr>
      <vt:lpstr>PowerPoint Presentation</vt:lpstr>
      <vt:lpstr>Background: NAEP Framework</vt:lpstr>
      <vt:lpstr>Background:  NAEP Considers Content and Practice</vt:lpstr>
      <vt:lpstr> Background:  Task Types in NAEP Science </vt:lpstr>
      <vt:lpstr>Background:  Performance Assessments in  NAEP</vt:lpstr>
      <vt:lpstr>Competency Model for ICTs &amp; HOTs</vt:lpstr>
      <vt:lpstr>Defining Science Inquiry for NAEP</vt:lpstr>
      <vt:lpstr> Main Components of  Science Inquiry for NAEP </vt:lpstr>
      <vt:lpstr>PowerPoint Presentation</vt:lpstr>
      <vt:lpstr> Subcomponents of Science Inquiry  </vt:lpstr>
      <vt:lpstr>Comparison to NGSS Practices</vt:lpstr>
      <vt:lpstr> Subcomponents of Science Inquiry </vt:lpstr>
      <vt:lpstr>PowerPoint Presentation</vt:lpstr>
      <vt:lpstr> Subcomponents of Science Inquiry </vt:lpstr>
      <vt:lpstr>PowerPoint Presentation</vt:lpstr>
      <vt:lpstr>Subcomponents of Science Inquiry </vt:lpstr>
      <vt:lpstr>PowerPoint Presentation</vt:lpstr>
      <vt:lpstr>Subcomponents of Science Inquiry </vt:lpstr>
      <vt:lpstr>PowerPoint Presentation</vt:lpstr>
      <vt:lpstr>Conclusions</vt:lpstr>
      <vt:lpstr>Questions??  Examples of 2009 NAEP  HOTS and ICTs available at http://nationsreportcard.gov/science_2009/  </vt:lpstr>
      <vt:lpstr>PowerPoint Presentation</vt:lpstr>
      <vt:lpstr>CBAL Background</vt:lpstr>
      <vt:lpstr>Under the Hood</vt:lpstr>
      <vt:lpstr>PowerPoint Presentation</vt:lpstr>
      <vt:lpstr>PowerPoint Presentation</vt:lpstr>
      <vt:lpstr>PowerPoint Presentation</vt:lpstr>
      <vt:lpstr>Matter Learning Progression:  Structure and Properties</vt:lpstr>
      <vt:lpstr>Matter Learning Progression:  Structure and Properties</vt:lpstr>
      <vt:lpstr>Matter Learning Progression:  Structure and Properties</vt:lpstr>
      <vt:lpstr> First Prototype Task: Features </vt:lpstr>
      <vt:lpstr>First Prototype Task</vt:lpstr>
      <vt:lpstr>  Selected Task Feature:  Scenario-Based Context Engages students in solving world problem   </vt:lpstr>
      <vt:lpstr>    Selected Task Feature: Simulations Allows students to demonstrate inquiry ability  </vt:lpstr>
      <vt:lpstr>Selected Task Feature: Scaffolds </vt:lpstr>
      <vt:lpstr>Summative Assessments</vt:lpstr>
      <vt:lpstr>Future Directions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rogat</dc:creator>
  <cp:lastModifiedBy>aaron rogat</cp:lastModifiedBy>
  <cp:revision>270</cp:revision>
  <dcterms:created xsi:type="dcterms:W3CDTF">2013-05-24T10:41:06Z</dcterms:created>
  <dcterms:modified xsi:type="dcterms:W3CDTF">2013-06-07T10:41:46Z</dcterms:modified>
</cp:coreProperties>
</file>